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3409" r:id="rId2"/>
    <p:sldId id="2832" r:id="rId3"/>
    <p:sldId id="3408" r:id="rId4"/>
    <p:sldId id="3397" r:id="rId5"/>
    <p:sldId id="3405" r:id="rId6"/>
    <p:sldId id="3406" r:id="rId7"/>
    <p:sldId id="3356" r:id="rId8"/>
    <p:sldId id="3375" r:id="rId9"/>
    <p:sldId id="3402" r:id="rId10"/>
    <p:sldId id="3395" r:id="rId11"/>
    <p:sldId id="3403" r:id="rId12"/>
    <p:sldId id="3381" r:id="rId13"/>
    <p:sldId id="3371" r:id="rId14"/>
    <p:sldId id="3380" r:id="rId15"/>
    <p:sldId id="3388" r:id="rId16"/>
    <p:sldId id="3365" r:id="rId17"/>
    <p:sldId id="3370" r:id="rId18"/>
    <p:sldId id="3382" r:id="rId19"/>
    <p:sldId id="3389" r:id="rId20"/>
    <p:sldId id="3383" r:id="rId21"/>
    <p:sldId id="3390" r:id="rId22"/>
    <p:sldId id="3377" r:id="rId23"/>
    <p:sldId id="3391" r:id="rId24"/>
    <p:sldId id="3392" r:id="rId25"/>
    <p:sldId id="3385" r:id="rId26"/>
    <p:sldId id="3393" r:id="rId27"/>
    <p:sldId id="3394" r:id="rId28"/>
    <p:sldId id="3347" r:id="rId29"/>
    <p:sldId id="3363" r:id="rId30"/>
  </p:sldIdLst>
  <p:sldSz cx="24377650" cy="13716000"/>
  <p:notesSz cx="6761163" cy="9942513"/>
  <p:defaultText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35" pos="14470" userDrawn="1">
          <p15:clr>
            <a:srgbClr val="A4A3A4"/>
          </p15:clr>
        </p15:guide>
        <p15:guide id="52" pos="7678" userDrawn="1">
          <p15:clr>
            <a:srgbClr val="A4A3A4"/>
          </p15:clr>
        </p15:guide>
        <p15:guide id="53" orient="horz" pos="4320" userDrawn="1">
          <p15:clr>
            <a:srgbClr val="A4A3A4"/>
          </p15:clr>
        </p15:guide>
        <p15:guide id="55" pos="12526" userDrawn="1">
          <p15:clr>
            <a:srgbClr val="A4A3A4"/>
          </p15:clr>
        </p15:guide>
        <p15:guide id="56" orient="horz" pos="698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445469"/>
    <a:srgbClr val="F1C079"/>
    <a:srgbClr val="F2F2F2"/>
    <a:srgbClr val="5A5A66"/>
    <a:srgbClr val="626162"/>
    <a:srgbClr val="C4D4E2"/>
    <a:srgbClr val="CFCFCF"/>
    <a:srgbClr val="373737"/>
    <a:srgbClr val="625556"/>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643" autoAdjust="0"/>
    <p:restoredTop sz="94981" autoAdjust="0"/>
  </p:normalViewPr>
  <p:slideViewPr>
    <p:cSldViewPr snapToGrid="0" snapToObjects="1">
      <p:cViewPr varScale="1">
        <p:scale>
          <a:sx n="44" d="100"/>
          <a:sy n="44" d="100"/>
        </p:scale>
        <p:origin x="902" y="58"/>
      </p:cViewPr>
      <p:guideLst>
        <p:guide pos="14470"/>
        <p:guide pos="7678"/>
        <p:guide orient="horz" pos="4320"/>
        <p:guide pos="12526"/>
        <p:guide orient="horz" pos="6984"/>
      </p:guideLst>
    </p:cSldViewPr>
  </p:slideViewPr>
  <p:notesTextViewPr>
    <p:cViewPr>
      <p:scale>
        <a:sx n="20" d="100"/>
        <a:sy n="20" d="100"/>
      </p:scale>
      <p:origin x="0" y="0"/>
    </p:cViewPr>
  </p:notesTextViewPr>
  <p:sorterViewPr>
    <p:cViewPr>
      <p:scale>
        <a:sx n="50" d="100"/>
        <a:sy n="50" d="100"/>
      </p:scale>
      <p:origin x="0" y="0"/>
    </p:cViewPr>
  </p:sorterViewPr>
  <p:notesViewPr>
    <p:cSldViewPr snapToGrid="0" snapToObjects="1"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4400" dirty="0">
                <a:solidFill>
                  <a:schemeClr val="accent1"/>
                </a:solidFill>
              </a:rPr>
              <a:t>How old are</a:t>
            </a:r>
            <a:r>
              <a:rPr lang="en-US" sz="4400" baseline="0" dirty="0">
                <a:solidFill>
                  <a:schemeClr val="accent1"/>
                </a:solidFill>
              </a:rPr>
              <a:t> you?</a:t>
            </a:r>
            <a:endParaRPr lang="en-US" sz="4400" dirty="0">
              <a:solidFill>
                <a:schemeClr val="accent1"/>
              </a:solidFill>
            </a:endParaRPr>
          </a:p>
        </c:rich>
      </c:tx>
      <c:layout>
        <c:manualLayout>
          <c:xMode val="edge"/>
          <c:yMode val="edge"/>
          <c:x val="0.4436244893003442"/>
          <c:y val="1.658697734205834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it-IT"/>
        </a:p>
      </c:txPr>
    </c:title>
    <c:autoTitleDeleted val="0"/>
    <c:plotArea>
      <c:layout/>
      <c:doughnutChart>
        <c:varyColors val="1"/>
        <c:ser>
          <c:idx val="0"/>
          <c:order val="0"/>
          <c:tx>
            <c:strRef>
              <c:f>Sheet1!$B$1</c:f>
              <c:strCache>
                <c:ptCount val="1"/>
                <c:pt idx="0">
                  <c:v>Sales</c:v>
                </c:pt>
              </c:strCache>
            </c:strRef>
          </c:tx>
          <c:spPr>
            <a:solidFill>
              <a:schemeClr val="accent2">
                <a:lumMod val="75000"/>
              </a:schemeClr>
            </a:solidFill>
            <a:ln>
              <a:noFill/>
            </a:ln>
          </c:spPr>
          <c:dPt>
            <c:idx val="0"/>
            <c:bubble3D val="0"/>
            <c:spPr>
              <a:solidFill>
                <a:srgbClr val="0070C0"/>
              </a:solidFill>
              <a:ln w="19050">
                <a:noFill/>
              </a:ln>
              <a:effectLst/>
            </c:spPr>
            <c:extLst>
              <c:ext xmlns:c16="http://schemas.microsoft.com/office/drawing/2014/chart" uri="{C3380CC4-5D6E-409C-BE32-E72D297353CC}">
                <c16:uniqueId val="{00000001-FE81-4283-AB98-28D2F8B7EB42}"/>
              </c:ext>
            </c:extLst>
          </c:dPt>
          <c:dPt>
            <c:idx val="1"/>
            <c:bubble3D val="0"/>
            <c:spPr>
              <a:solidFill>
                <a:srgbClr val="00B050"/>
              </a:solidFill>
              <a:ln w="19050">
                <a:noFill/>
              </a:ln>
              <a:effectLst/>
            </c:spPr>
            <c:extLst>
              <c:ext xmlns:c16="http://schemas.microsoft.com/office/drawing/2014/chart" uri="{C3380CC4-5D6E-409C-BE32-E72D297353CC}">
                <c16:uniqueId val="{00000003-FE81-4283-AB98-28D2F8B7EB42}"/>
              </c:ext>
            </c:extLst>
          </c:dPt>
          <c:dPt>
            <c:idx val="2"/>
            <c:bubble3D val="0"/>
            <c:spPr>
              <a:solidFill>
                <a:schemeClr val="bg2">
                  <a:lumMod val="50000"/>
                </a:schemeClr>
              </a:solidFill>
              <a:ln w="19050">
                <a:noFill/>
              </a:ln>
              <a:effectLst/>
            </c:spPr>
            <c:extLst>
              <c:ext xmlns:c16="http://schemas.microsoft.com/office/drawing/2014/chart" uri="{C3380CC4-5D6E-409C-BE32-E72D297353CC}">
                <c16:uniqueId val="{00000005-FE81-4283-AB98-28D2F8B7EB42}"/>
              </c:ext>
            </c:extLst>
          </c:dPt>
          <c:dPt>
            <c:idx val="3"/>
            <c:bubble3D val="0"/>
            <c:spPr>
              <a:solidFill>
                <a:schemeClr val="accent2"/>
              </a:solidFill>
              <a:ln w="19050">
                <a:noFill/>
              </a:ln>
              <a:effectLst/>
            </c:spPr>
            <c:extLst>
              <c:ext xmlns:c16="http://schemas.microsoft.com/office/drawing/2014/chart" uri="{C3380CC4-5D6E-409C-BE32-E72D297353CC}">
                <c16:uniqueId val="{00000007-FE81-4283-AB98-28D2F8B7EB42}"/>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Sheet1!$A$2:$A$4</c:f>
              <c:strCache>
                <c:ptCount val="3"/>
                <c:pt idx="0">
                  <c:v>18-30</c:v>
                </c:pt>
                <c:pt idx="1">
                  <c:v>30-50</c:v>
                </c:pt>
                <c:pt idx="2">
                  <c:v>50-60</c:v>
                </c:pt>
              </c:strCache>
            </c:strRef>
          </c:cat>
          <c:val>
            <c:numRef>
              <c:f>Sheet1!$B$2:$B$4</c:f>
              <c:numCache>
                <c:formatCode>0%</c:formatCode>
                <c:ptCount val="3"/>
                <c:pt idx="0">
                  <c:v>0.3</c:v>
                </c:pt>
                <c:pt idx="1">
                  <c:v>0.6</c:v>
                </c:pt>
                <c:pt idx="2">
                  <c:v>0.1</c:v>
                </c:pt>
              </c:numCache>
            </c:numRef>
          </c:val>
          <c:extLst>
            <c:ext xmlns:c16="http://schemas.microsoft.com/office/drawing/2014/chart" uri="{C3380CC4-5D6E-409C-BE32-E72D297353CC}">
              <c16:uniqueId val="{00000008-FE81-4283-AB98-28D2F8B7EB42}"/>
            </c:ext>
          </c:extLst>
        </c:ser>
        <c:dLbls>
          <c:showLegendKey val="0"/>
          <c:showVal val="0"/>
          <c:showCatName val="0"/>
          <c:showSerName val="0"/>
          <c:showPercent val="0"/>
          <c:showBubbleSize val="0"/>
          <c:showLeaderLines val="0"/>
        </c:dLbls>
        <c:firstSliceAng val="57"/>
        <c:holeSize val="59"/>
      </c:doughnutChart>
      <c:spPr>
        <a:noFill/>
        <a:ln>
          <a:noFill/>
        </a:ln>
        <a:effectLst/>
      </c:spPr>
    </c:plotArea>
    <c:legend>
      <c:legendPos val="r"/>
      <c:legendEntry>
        <c:idx val="0"/>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legendEntry>
        <c:idx val="1"/>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legendEntry>
        <c:idx val="2"/>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overlay val="0"/>
      <c:spPr>
        <a:noFill/>
        <a:ln>
          <a:noFill/>
        </a:ln>
        <a:effectLst/>
      </c:spPr>
      <c:txPr>
        <a:bodyPr rot="0" spcFirstLastPara="1" vertOverflow="ellipsis" vert="horz" wrap="square" anchor="ctr" anchorCtr="1"/>
        <a:lstStyle/>
        <a:p>
          <a:pPr>
            <a:defRPr sz="3600" b="0" i="0" u="none" strike="noStrike" kern="1200" baseline="0">
              <a:solidFill>
                <a:schemeClr val="accent1"/>
              </a:solidFill>
              <a:latin typeface="+mn-lt"/>
              <a:ea typeface="+mn-ea"/>
              <a:cs typeface="+mn-cs"/>
            </a:defRPr>
          </a:pPr>
          <a:endParaRPr lang="it-IT"/>
        </a:p>
      </c:txPr>
    </c:legend>
    <c:plotVisOnly val="1"/>
    <c:dispBlanksAs val="gap"/>
    <c:showDLblsOverMax val="0"/>
  </c:chart>
  <c:spPr>
    <a:noFill/>
    <a:ln>
      <a:noFill/>
    </a:ln>
    <a:effectLst/>
  </c:spPr>
  <c:txPr>
    <a:bodyPr/>
    <a:lstStyle/>
    <a:p>
      <a:pPr rtl="0">
        <a:defRPr/>
      </a:pPr>
      <a:endParaRPr lang="it-IT"/>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4400" dirty="0">
                <a:solidFill>
                  <a:srgbClr val="445469"/>
                </a:solidFill>
              </a:rPr>
              <a:t>Satisfied by paper method</a:t>
            </a:r>
          </a:p>
        </c:rich>
      </c:tx>
      <c:layout>
        <c:manualLayout>
          <c:xMode val="edge"/>
          <c:yMode val="edge"/>
          <c:x val="0.3157277621115621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doughnutChart>
        <c:varyColors val="1"/>
        <c:dLbls>
          <c:showLegendKey val="0"/>
          <c:showVal val="0"/>
          <c:showCatName val="0"/>
          <c:showSerName val="0"/>
          <c:showPercent val="0"/>
          <c:showBubbleSize val="0"/>
          <c:showLeaderLines val="0"/>
        </c:dLbls>
        <c:firstSliceAng val="57"/>
        <c:holeSize val="59"/>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rtl="0">
        <a:defRPr/>
      </a:pPr>
      <a:endParaRPr lang="it-IT"/>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4400" dirty="0">
                <a:solidFill>
                  <a:schemeClr val="accent1"/>
                </a:solidFill>
              </a:rPr>
              <a:t>What</a:t>
            </a:r>
            <a:r>
              <a:rPr lang="en-US" sz="4400" baseline="0" dirty="0">
                <a:solidFill>
                  <a:schemeClr val="accent1"/>
                </a:solidFill>
              </a:rPr>
              <a:t>  is your gender?</a:t>
            </a:r>
            <a:endParaRPr lang="en-US" sz="4400" dirty="0">
              <a:solidFill>
                <a:schemeClr val="accent1"/>
              </a:solidFill>
            </a:endParaRPr>
          </a:p>
        </c:rich>
      </c:tx>
      <c:layout>
        <c:manualLayout>
          <c:xMode val="edge"/>
          <c:yMode val="edge"/>
          <c:x val="0.24280267697581531"/>
          <c:y val="1.8245675076264178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doughnutChart>
        <c:varyColors val="1"/>
        <c:ser>
          <c:idx val="0"/>
          <c:order val="0"/>
          <c:tx>
            <c:strRef>
              <c:f>Sheet1!$B$1</c:f>
              <c:strCache>
                <c:ptCount val="1"/>
                <c:pt idx="0">
                  <c:v>Sales</c:v>
                </c:pt>
              </c:strCache>
            </c:strRef>
          </c:tx>
          <c:spPr>
            <a:solidFill>
              <a:schemeClr val="accent2">
                <a:lumMod val="75000"/>
              </a:schemeClr>
            </a:solidFill>
            <a:ln>
              <a:noFill/>
            </a:ln>
          </c:spPr>
          <c:dPt>
            <c:idx val="0"/>
            <c:bubble3D val="0"/>
            <c:spPr>
              <a:solidFill>
                <a:srgbClr val="0070C0"/>
              </a:solidFill>
              <a:ln w="19050">
                <a:noFill/>
              </a:ln>
              <a:effectLst/>
            </c:spPr>
            <c:extLst>
              <c:ext xmlns:c16="http://schemas.microsoft.com/office/drawing/2014/chart" uri="{C3380CC4-5D6E-409C-BE32-E72D297353CC}">
                <c16:uniqueId val="{00000001-C264-4847-A28C-0342B2B9F9B2}"/>
              </c:ext>
            </c:extLst>
          </c:dPt>
          <c:dPt>
            <c:idx val="1"/>
            <c:bubble3D val="0"/>
            <c:spPr>
              <a:solidFill>
                <a:schemeClr val="accent6"/>
              </a:solidFill>
              <a:ln w="19050">
                <a:noFill/>
              </a:ln>
              <a:effectLst/>
            </c:spPr>
            <c:extLst>
              <c:ext xmlns:c16="http://schemas.microsoft.com/office/drawing/2014/chart" uri="{C3380CC4-5D6E-409C-BE32-E72D297353CC}">
                <c16:uniqueId val="{00000003-C264-4847-A28C-0342B2B9F9B2}"/>
              </c:ext>
            </c:extLst>
          </c:dPt>
          <c:dPt>
            <c:idx val="2"/>
            <c:bubble3D val="0"/>
            <c:spPr>
              <a:solidFill>
                <a:schemeClr val="accent2">
                  <a:lumMod val="50000"/>
                </a:schemeClr>
              </a:solidFill>
              <a:ln w="19050">
                <a:noFill/>
              </a:ln>
              <a:effectLst/>
            </c:spPr>
            <c:extLst>
              <c:ext xmlns:c16="http://schemas.microsoft.com/office/drawing/2014/chart" uri="{C3380CC4-5D6E-409C-BE32-E72D297353CC}">
                <c16:uniqueId val="{00000005-C264-4847-A28C-0342B2B9F9B2}"/>
              </c:ext>
            </c:extLst>
          </c:dPt>
          <c:dPt>
            <c:idx val="3"/>
            <c:bubble3D val="0"/>
            <c:spPr>
              <a:solidFill>
                <a:schemeClr val="tx2">
                  <a:lumMod val="60000"/>
                  <a:lumOff val="40000"/>
                </a:schemeClr>
              </a:solidFill>
              <a:ln w="19050">
                <a:noFill/>
              </a:ln>
              <a:effectLst/>
            </c:spPr>
            <c:extLst>
              <c:ext xmlns:c16="http://schemas.microsoft.com/office/drawing/2014/chart" uri="{C3380CC4-5D6E-409C-BE32-E72D297353CC}">
                <c16:uniqueId val="{00000007-C264-4847-A28C-0342B2B9F9B2}"/>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Sheet1!$A$2:$A$3</c:f>
              <c:strCache>
                <c:ptCount val="2"/>
                <c:pt idx="0">
                  <c:v>Male</c:v>
                </c:pt>
                <c:pt idx="1">
                  <c:v>Female</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8-C264-4847-A28C-0342B2B9F9B2}"/>
            </c:ext>
          </c:extLst>
        </c:ser>
        <c:dLbls>
          <c:showLegendKey val="0"/>
          <c:showVal val="0"/>
          <c:showCatName val="0"/>
          <c:showSerName val="0"/>
          <c:showPercent val="0"/>
          <c:showBubbleSize val="0"/>
          <c:showLeaderLines val="0"/>
        </c:dLbls>
        <c:firstSliceAng val="57"/>
        <c:holeSize val="59"/>
      </c:doughnutChart>
      <c:spPr>
        <a:noFill/>
        <a:ln>
          <a:noFill/>
        </a:ln>
        <a:effectLst/>
      </c:spPr>
    </c:plotArea>
    <c:legend>
      <c:legendPos val="r"/>
      <c:legendEntry>
        <c:idx val="0"/>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legendEntry>
        <c:idx val="1"/>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rtl="0">
        <a:defRPr/>
      </a:pPr>
      <a:endParaRPr lang="it-IT"/>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4400" dirty="0">
                <a:solidFill>
                  <a:srgbClr val="445469"/>
                </a:solidFill>
              </a:rPr>
              <a:t>Satisfied by paper method</a:t>
            </a:r>
          </a:p>
        </c:rich>
      </c:tx>
      <c:layout>
        <c:manualLayout>
          <c:xMode val="edge"/>
          <c:yMode val="edge"/>
          <c:x val="0.3157277621115621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doughnutChart>
        <c:varyColors val="1"/>
        <c:dLbls>
          <c:showLegendKey val="0"/>
          <c:showVal val="0"/>
          <c:showCatName val="0"/>
          <c:showSerName val="0"/>
          <c:showPercent val="0"/>
          <c:showBubbleSize val="0"/>
          <c:showLeaderLines val="0"/>
        </c:dLbls>
        <c:firstSliceAng val="57"/>
        <c:holeSize val="59"/>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rtl="0">
        <a:defRPr/>
      </a:pPr>
      <a:endParaRPr lang="it-IT"/>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r>
              <a:rPr lang="en-US" sz="4400" dirty="0">
                <a:solidFill>
                  <a:schemeClr val="accent1"/>
                </a:solidFill>
              </a:rPr>
              <a:t>What</a:t>
            </a:r>
            <a:r>
              <a:rPr lang="en-US" sz="4400" baseline="0" dirty="0">
                <a:solidFill>
                  <a:schemeClr val="accent1"/>
                </a:solidFill>
              </a:rPr>
              <a:t> problems do you encounter with the paper?</a:t>
            </a:r>
            <a:endParaRPr lang="en-US" sz="4400" dirty="0">
              <a:solidFill>
                <a:schemeClr val="accent1"/>
              </a:solidFill>
            </a:endParaRPr>
          </a:p>
        </c:rich>
      </c:tx>
      <c:layout>
        <c:manualLayout>
          <c:xMode val="edge"/>
          <c:yMode val="edge"/>
          <c:x val="0.41018855174074714"/>
          <c:y val="1.6586977342058344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rgbClr val="000000"/>
              </a:solidFill>
              <a:latin typeface="+mn-lt"/>
              <a:ea typeface="+mn-ea"/>
              <a:cs typeface="+mn-cs"/>
            </a:defRPr>
          </a:pPr>
          <a:endParaRPr lang="it-IT"/>
        </a:p>
      </c:txPr>
    </c:title>
    <c:autoTitleDeleted val="0"/>
    <c:plotArea>
      <c:layout/>
      <c:doughnutChart>
        <c:varyColors val="1"/>
        <c:ser>
          <c:idx val="0"/>
          <c:order val="0"/>
          <c:tx>
            <c:strRef>
              <c:f>Sheet1!$B$1</c:f>
              <c:strCache>
                <c:ptCount val="1"/>
                <c:pt idx="0">
                  <c:v>Sales</c:v>
                </c:pt>
              </c:strCache>
            </c:strRef>
          </c:tx>
          <c:spPr>
            <a:solidFill>
              <a:schemeClr val="accent2">
                <a:lumMod val="75000"/>
              </a:schemeClr>
            </a:solidFill>
            <a:ln>
              <a:noFill/>
            </a:ln>
          </c:spPr>
          <c:dPt>
            <c:idx val="0"/>
            <c:bubble3D val="0"/>
            <c:spPr>
              <a:solidFill>
                <a:srgbClr val="0070C0"/>
              </a:solidFill>
              <a:ln w="19050">
                <a:noFill/>
              </a:ln>
              <a:effectLst/>
            </c:spPr>
            <c:extLst>
              <c:ext xmlns:c16="http://schemas.microsoft.com/office/drawing/2014/chart" uri="{C3380CC4-5D6E-409C-BE32-E72D297353CC}">
                <c16:uniqueId val="{00000001-C264-4847-A28C-0342B2B9F9B2}"/>
              </c:ext>
            </c:extLst>
          </c:dPt>
          <c:dPt>
            <c:idx val="1"/>
            <c:bubble3D val="0"/>
            <c:spPr>
              <a:solidFill>
                <a:schemeClr val="accent6"/>
              </a:solidFill>
              <a:ln w="19050">
                <a:noFill/>
              </a:ln>
              <a:effectLst/>
            </c:spPr>
            <c:extLst>
              <c:ext xmlns:c16="http://schemas.microsoft.com/office/drawing/2014/chart" uri="{C3380CC4-5D6E-409C-BE32-E72D297353CC}">
                <c16:uniqueId val="{00000003-C264-4847-A28C-0342B2B9F9B2}"/>
              </c:ext>
            </c:extLst>
          </c:dPt>
          <c:dPt>
            <c:idx val="2"/>
            <c:bubble3D val="0"/>
            <c:spPr>
              <a:solidFill>
                <a:schemeClr val="tx1"/>
              </a:solidFill>
              <a:ln w="19050">
                <a:noFill/>
              </a:ln>
              <a:effectLst/>
            </c:spPr>
            <c:extLst>
              <c:ext xmlns:c16="http://schemas.microsoft.com/office/drawing/2014/chart" uri="{C3380CC4-5D6E-409C-BE32-E72D297353CC}">
                <c16:uniqueId val="{00000005-C264-4847-A28C-0342B2B9F9B2}"/>
              </c:ext>
            </c:extLst>
          </c:dPt>
          <c:dPt>
            <c:idx val="3"/>
            <c:bubble3D val="0"/>
            <c:spPr>
              <a:solidFill>
                <a:srgbClr val="F1C079"/>
              </a:solidFill>
              <a:ln w="19050">
                <a:noFill/>
              </a:ln>
              <a:effectLst/>
            </c:spPr>
            <c:extLst>
              <c:ext xmlns:c16="http://schemas.microsoft.com/office/drawing/2014/chart" uri="{C3380CC4-5D6E-409C-BE32-E72D297353CC}">
                <c16:uniqueId val="{00000007-C264-4847-A28C-0342B2B9F9B2}"/>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Sheet1!$A$2:$A$5</c:f>
              <c:strCache>
                <c:ptCount val="4"/>
                <c:pt idx="0">
                  <c:v>Distractions</c:v>
                </c:pt>
                <c:pt idx="1">
                  <c:v>Lost paper</c:v>
                </c:pt>
                <c:pt idx="2">
                  <c:v>Use short memory</c:v>
                </c:pt>
                <c:pt idx="3">
                  <c:v>Digit errors</c:v>
                </c:pt>
              </c:strCache>
            </c:strRef>
          </c:cat>
          <c:val>
            <c:numRef>
              <c:f>Sheet1!$B$2:$B$5</c:f>
              <c:numCache>
                <c:formatCode>0%</c:formatCode>
                <c:ptCount val="4"/>
                <c:pt idx="0">
                  <c:v>0.35</c:v>
                </c:pt>
                <c:pt idx="1">
                  <c:v>0.1</c:v>
                </c:pt>
                <c:pt idx="2">
                  <c:v>0.35</c:v>
                </c:pt>
                <c:pt idx="3">
                  <c:v>0.2</c:v>
                </c:pt>
              </c:numCache>
            </c:numRef>
          </c:val>
          <c:extLst>
            <c:ext xmlns:c16="http://schemas.microsoft.com/office/drawing/2014/chart" uri="{C3380CC4-5D6E-409C-BE32-E72D297353CC}">
              <c16:uniqueId val="{00000008-C264-4847-A28C-0342B2B9F9B2}"/>
            </c:ext>
          </c:extLst>
        </c:ser>
        <c:dLbls>
          <c:showLegendKey val="0"/>
          <c:showVal val="0"/>
          <c:showCatName val="0"/>
          <c:showSerName val="0"/>
          <c:showPercent val="0"/>
          <c:showBubbleSize val="0"/>
          <c:showLeaderLines val="0"/>
        </c:dLbls>
        <c:firstSliceAng val="57"/>
        <c:holeSize val="59"/>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
    <c:plotVisOnly val="1"/>
    <c:dispBlanksAs val="gap"/>
    <c:showDLblsOverMax val="0"/>
  </c:chart>
  <c:spPr>
    <a:noFill/>
    <a:ln>
      <a:noFill/>
    </a:ln>
    <a:effectLst/>
  </c:spPr>
  <c:txPr>
    <a:bodyPr/>
    <a:lstStyle/>
    <a:p>
      <a:pPr rtl="0">
        <a:defRPr/>
      </a:pPr>
      <a:endParaRPr lang="it-IT"/>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4400" dirty="0">
                <a:solidFill>
                  <a:schemeClr val="accent1"/>
                </a:solidFill>
              </a:rPr>
              <a:t>Which</a:t>
            </a:r>
            <a:r>
              <a:rPr lang="en-US" sz="4400" baseline="0" dirty="0">
                <a:solidFill>
                  <a:schemeClr val="accent1"/>
                </a:solidFill>
              </a:rPr>
              <a:t> features do the application should have?</a:t>
            </a:r>
            <a:endParaRPr lang="en-US" sz="4400" dirty="0">
              <a:solidFill>
                <a:schemeClr val="accent1"/>
              </a:solidFill>
            </a:endParaRPr>
          </a:p>
        </c:rich>
      </c:tx>
      <c:layout>
        <c:manualLayout>
          <c:xMode val="edge"/>
          <c:yMode val="edge"/>
          <c:x val="0.23126768939396208"/>
          <c:y val="1.9904372810470014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doughnutChart>
        <c:varyColors val="1"/>
        <c:ser>
          <c:idx val="0"/>
          <c:order val="0"/>
          <c:tx>
            <c:strRef>
              <c:f>Sheet1!$B$1</c:f>
              <c:strCache>
                <c:ptCount val="1"/>
                <c:pt idx="0">
                  <c:v>Sales</c:v>
                </c:pt>
              </c:strCache>
            </c:strRef>
          </c:tx>
          <c:spPr>
            <a:solidFill>
              <a:schemeClr val="accent2">
                <a:lumMod val="75000"/>
              </a:schemeClr>
            </a:solidFill>
            <a:ln>
              <a:noFill/>
            </a:ln>
          </c:spPr>
          <c:dPt>
            <c:idx val="0"/>
            <c:bubble3D val="0"/>
            <c:spPr>
              <a:solidFill>
                <a:srgbClr val="0070C0"/>
              </a:solidFill>
              <a:ln w="19050">
                <a:noFill/>
              </a:ln>
              <a:effectLst/>
            </c:spPr>
            <c:extLst>
              <c:ext xmlns:c16="http://schemas.microsoft.com/office/drawing/2014/chart" uri="{C3380CC4-5D6E-409C-BE32-E72D297353CC}">
                <c16:uniqueId val="{00000001-613D-4AE3-964A-3835691A7ACE}"/>
              </c:ext>
            </c:extLst>
          </c:dPt>
          <c:dPt>
            <c:idx val="1"/>
            <c:bubble3D val="0"/>
            <c:spPr>
              <a:solidFill>
                <a:srgbClr val="00B050"/>
              </a:solidFill>
              <a:ln w="19050">
                <a:noFill/>
              </a:ln>
              <a:effectLst/>
            </c:spPr>
            <c:extLst>
              <c:ext xmlns:c16="http://schemas.microsoft.com/office/drawing/2014/chart" uri="{C3380CC4-5D6E-409C-BE32-E72D297353CC}">
                <c16:uniqueId val="{00000003-613D-4AE3-964A-3835691A7ACE}"/>
              </c:ext>
            </c:extLst>
          </c:dPt>
          <c:dPt>
            <c:idx val="2"/>
            <c:bubble3D val="0"/>
            <c:spPr>
              <a:solidFill>
                <a:schemeClr val="bg2">
                  <a:lumMod val="50000"/>
                </a:schemeClr>
              </a:solidFill>
              <a:ln w="19050">
                <a:noFill/>
              </a:ln>
              <a:effectLst/>
            </c:spPr>
            <c:extLst>
              <c:ext xmlns:c16="http://schemas.microsoft.com/office/drawing/2014/chart" uri="{C3380CC4-5D6E-409C-BE32-E72D297353CC}">
                <c16:uniqueId val="{00000005-613D-4AE3-964A-3835691A7ACE}"/>
              </c:ext>
            </c:extLst>
          </c:dPt>
          <c:dPt>
            <c:idx val="3"/>
            <c:bubble3D val="0"/>
            <c:spPr>
              <a:solidFill>
                <a:schemeClr val="accent2"/>
              </a:solidFill>
              <a:ln w="19050">
                <a:noFill/>
              </a:ln>
              <a:effectLst/>
            </c:spPr>
            <c:extLst>
              <c:ext xmlns:c16="http://schemas.microsoft.com/office/drawing/2014/chart" uri="{C3380CC4-5D6E-409C-BE32-E72D297353CC}">
                <c16:uniqueId val="{00000007-613D-4AE3-964A-3835691A7ACE}"/>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Sheet1!$A$2:$A$4</c:f>
              <c:strCache>
                <c:ptCount val="3"/>
                <c:pt idx="0">
                  <c:v>Attractive interfaces</c:v>
                </c:pt>
                <c:pt idx="1">
                  <c:v>Efficient with shortcuts</c:v>
                </c:pt>
                <c:pt idx="2">
                  <c:v>Simple</c:v>
                </c:pt>
              </c:strCache>
            </c:strRef>
          </c:cat>
          <c:val>
            <c:numRef>
              <c:f>Sheet1!$B$2:$B$4</c:f>
              <c:numCache>
                <c:formatCode>0%</c:formatCode>
                <c:ptCount val="3"/>
                <c:pt idx="0">
                  <c:v>0.2</c:v>
                </c:pt>
                <c:pt idx="1">
                  <c:v>0.46</c:v>
                </c:pt>
                <c:pt idx="2">
                  <c:v>0.44</c:v>
                </c:pt>
              </c:numCache>
            </c:numRef>
          </c:val>
          <c:extLst>
            <c:ext xmlns:c16="http://schemas.microsoft.com/office/drawing/2014/chart" uri="{C3380CC4-5D6E-409C-BE32-E72D297353CC}">
              <c16:uniqueId val="{00000008-613D-4AE3-964A-3835691A7ACE}"/>
            </c:ext>
          </c:extLst>
        </c:ser>
        <c:dLbls>
          <c:showLegendKey val="0"/>
          <c:showVal val="0"/>
          <c:showCatName val="0"/>
          <c:showSerName val="0"/>
          <c:showPercent val="0"/>
          <c:showBubbleSize val="0"/>
          <c:showLeaderLines val="0"/>
        </c:dLbls>
        <c:firstSliceAng val="57"/>
        <c:holeSize val="59"/>
      </c:doughnutChart>
      <c:spPr>
        <a:noFill/>
        <a:ln>
          <a:noFill/>
        </a:ln>
        <a:effectLst/>
      </c:spPr>
    </c:plotArea>
    <c:legend>
      <c:legendPos val="r"/>
      <c:legendEntry>
        <c:idx val="0"/>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legendEntry>
        <c:idx val="1"/>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legendEntry>
        <c:idx val="2"/>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rtl="0">
        <a:defRPr/>
      </a:pPr>
      <a:endParaRPr lang="it-IT"/>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4400" dirty="0">
                <a:solidFill>
                  <a:srgbClr val="445469"/>
                </a:solidFill>
              </a:rPr>
              <a:t>Satisfied by paper method</a:t>
            </a:r>
          </a:p>
        </c:rich>
      </c:tx>
      <c:layout>
        <c:manualLayout>
          <c:xMode val="edge"/>
          <c:yMode val="edge"/>
          <c:x val="0.3157277621115621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doughnutChart>
        <c:varyColors val="1"/>
        <c:dLbls>
          <c:showLegendKey val="0"/>
          <c:showVal val="0"/>
          <c:showCatName val="0"/>
          <c:showSerName val="0"/>
          <c:showPercent val="0"/>
          <c:showBubbleSize val="0"/>
          <c:showLeaderLines val="0"/>
        </c:dLbls>
        <c:firstSliceAng val="57"/>
        <c:holeSize val="59"/>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rtl="0">
        <a:defRPr/>
      </a:pPr>
      <a:endParaRPr lang="it-IT"/>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4400" dirty="0">
                <a:solidFill>
                  <a:schemeClr val="accent1"/>
                </a:solidFill>
              </a:rPr>
              <a:t>What problems do</a:t>
            </a:r>
            <a:r>
              <a:rPr lang="en-US" sz="4400" baseline="0" dirty="0">
                <a:solidFill>
                  <a:schemeClr val="accent1"/>
                </a:solidFill>
              </a:rPr>
              <a:t> you find in common applications?</a:t>
            </a:r>
            <a:endParaRPr lang="en-US" sz="4400" dirty="0">
              <a:solidFill>
                <a:schemeClr val="accent1"/>
              </a:solidFill>
            </a:endParaRPr>
          </a:p>
        </c:rich>
      </c:tx>
      <c:layout>
        <c:manualLayout>
          <c:xMode val="edge"/>
          <c:yMode val="edge"/>
          <c:x val="5.3737216158428275E-2"/>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doughnutChart>
        <c:varyColors val="1"/>
        <c:ser>
          <c:idx val="0"/>
          <c:order val="0"/>
          <c:tx>
            <c:strRef>
              <c:f>Sheet1!$B$1</c:f>
              <c:strCache>
                <c:ptCount val="1"/>
                <c:pt idx="0">
                  <c:v>Sales</c:v>
                </c:pt>
              </c:strCache>
            </c:strRef>
          </c:tx>
          <c:spPr>
            <a:solidFill>
              <a:schemeClr val="accent2">
                <a:lumMod val="75000"/>
              </a:schemeClr>
            </a:solidFill>
            <a:ln>
              <a:noFill/>
            </a:ln>
          </c:spPr>
          <c:dPt>
            <c:idx val="0"/>
            <c:bubble3D val="0"/>
            <c:spPr>
              <a:solidFill>
                <a:srgbClr val="0070C0"/>
              </a:solidFill>
              <a:ln w="19050">
                <a:noFill/>
              </a:ln>
              <a:effectLst/>
            </c:spPr>
            <c:extLst>
              <c:ext xmlns:c16="http://schemas.microsoft.com/office/drawing/2014/chart" uri="{C3380CC4-5D6E-409C-BE32-E72D297353CC}">
                <c16:uniqueId val="{00000001-613D-4AE3-964A-3835691A7ACE}"/>
              </c:ext>
            </c:extLst>
          </c:dPt>
          <c:dPt>
            <c:idx val="1"/>
            <c:bubble3D val="0"/>
            <c:spPr>
              <a:solidFill>
                <a:srgbClr val="00B050"/>
              </a:solidFill>
              <a:ln w="19050">
                <a:noFill/>
              </a:ln>
              <a:effectLst/>
            </c:spPr>
            <c:extLst>
              <c:ext xmlns:c16="http://schemas.microsoft.com/office/drawing/2014/chart" uri="{C3380CC4-5D6E-409C-BE32-E72D297353CC}">
                <c16:uniqueId val="{00000003-613D-4AE3-964A-3835691A7ACE}"/>
              </c:ext>
            </c:extLst>
          </c:dPt>
          <c:dPt>
            <c:idx val="2"/>
            <c:bubble3D val="0"/>
            <c:spPr>
              <a:solidFill>
                <a:schemeClr val="bg2">
                  <a:lumMod val="50000"/>
                </a:schemeClr>
              </a:solidFill>
              <a:ln w="19050">
                <a:noFill/>
              </a:ln>
              <a:effectLst/>
            </c:spPr>
            <c:extLst>
              <c:ext xmlns:c16="http://schemas.microsoft.com/office/drawing/2014/chart" uri="{C3380CC4-5D6E-409C-BE32-E72D297353CC}">
                <c16:uniqueId val="{00000005-613D-4AE3-964A-3835691A7ACE}"/>
              </c:ext>
            </c:extLst>
          </c:dPt>
          <c:dPt>
            <c:idx val="3"/>
            <c:bubble3D val="0"/>
            <c:spPr>
              <a:solidFill>
                <a:schemeClr val="accent2"/>
              </a:solidFill>
              <a:ln w="19050">
                <a:noFill/>
              </a:ln>
              <a:effectLst/>
            </c:spPr>
            <c:extLst>
              <c:ext xmlns:c16="http://schemas.microsoft.com/office/drawing/2014/chart" uri="{C3380CC4-5D6E-409C-BE32-E72D297353CC}">
                <c16:uniqueId val="{00000007-613D-4AE3-964A-3835691A7ACE}"/>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Sheet1!$A$2:$A$4</c:f>
              <c:strCache>
                <c:ptCount val="3"/>
                <c:pt idx="0">
                  <c:v>Nothing</c:v>
                </c:pt>
                <c:pt idx="1">
                  <c:v>Ambiguidity of icon</c:v>
                </c:pt>
                <c:pt idx="2">
                  <c:v>Small click area</c:v>
                </c:pt>
              </c:strCache>
            </c:strRef>
          </c:cat>
          <c:val>
            <c:numRef>
              <c:f>Sheet1!$B$2:$B$4</c:f>
              <c:numCache>
                <c:formatCode>0%</c:formatCode>
                <c:ptCount val="3"/>
                <c:pt idx="0">
                  <c:v>0.26</c:v>
                </c:pt>
                <c:pt idx="1">
                  <c:v>0.14000000000000001</c:v>
                </c:pt>
                <c:pt idx="2">
                  <c:v>0.6</c:v>
                </c:pt>
              </c:numCache>
            </c:numRef>
          </c:val>
          <c:extLst>
            <c:ext xmlns:c16="http://schemas.microsoft.com/office/drawing/2014/chart" uri="{C3380CC4-5D6E-409C-BE32-E72D297353CC}">
              <c16:uniqueId val="{00000008-613D-4AE3-964A-3835691A7ACE}"/>
            </c:ext>
          </c:extLst>
        </c:ser>
        <c:dLbls>
          <c:showLegendKey val="0"/>
          <c:showVal val="0"/>
          <c:showCatName val="0"/>
          <c:showSerName val="0"/>
          <c:showPercent val="0"/>
          <c:showBubbleSize val="0"/>
          <c:showLeaderLines val="0"/>
        </c:dLbls>
        <c:firstSliceAng val="57"/>
        <c:holeSize val="59"/>
      </c:doughnutChart>
      <c:spPr>
        <a:noFill/>
        <a:ln>
          <a:noFill/>
        </a:ln>
        <a:effectLst/>
      </c:spPr>
    </c:plotArea>
    <c:legend>
      <c:legendPos val="r"/>
      <c:legendEntry>
        <c:idx val="0"/>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legendEntry>
        <c:idx val="1"/>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legendEntry>
        <c:idx val="2"/>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rtl="0">
        <a:defRPr/>
      </a:pPr>
      <a:endParaRPr lang="it-IT"/>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r>
              <a:rPr lang="en-US" sz="4400" dirty="0">
                <a:solidFill>
                  <a:schemeClr val="accent1"/>
                </a:solidFill>
              </a:rPr>
              <a:t>When do you review the concluded processes?</a:t>
            </a:r>
          </a:p>
        </c:rich>
      </c:tx>
      <c:layout>
        <c:manualLayout>
          <c:xMode val="edge"/>
          <c:yMode val="edge"/>
          <c:x val="0.4436244893003442"/>
          <c:y val="1.6586977342058346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accent1"/>
              </a:solidFill>
              <a:latin typeface="+mn-lt"/>
              <a:ea typeface="+mn-ea"/>
              <a:cs typeface="+mn-cs"/>
            </a:defRPr>
          </a:pPr>
          <a:endParaRPr lang="it-IT"/>
        </a:p>
      </c:txPr>
    </c:title>
    <c:autoTitleDeleted val="0"/>
    <c:plotArea>
      <c:layout/>
      <c:doughnutChart>
        <c:varyColors val="1"/>
        <c:ser>
          <c:idx val="0"/>
          <c:order val="0"/>
          <c:tx>
            <c:strRef>
              <c:f>Sheet1!$B$1</c:f>
              <c:strCache>
                <c:ptCount val="1"/>
                <c:pt idx="0">
                  <c:v>Sales</c:v>
                </c:pt>
              </c:strCache>
            </c:strRef>
          </c:tx>
          <c:spPr>
            <a:solidFill>
              <a:schemeClr val="accent2">
                <a:lumMod val="75000"/>
              </a:schemeClr>
            </a:solidFill>
            <a:ln>
              <a:noFill/>
            </a:ln>
          </c:spPr>
          <c:dPt>
            <c:idx val="0"/>
            <c:bubble3D val="0"/>
            <c:spPr>
              <a:solidFill>
                <a:srgbClr val="0070C0"/>
              </a:solidFill>
              <a:ln w="19050">
                <a:noFill/>
              </a:ln>
              <a:effectLst/>
            </c:spPr>
            <c:extLst>
              <c:ext xmlns:c16="http://schemas.microsoft.com/office/drawing/2014/chart" uri="{C3380CC4-5D6E-409C-BE32-E72D297353CC}">
                <c16:uniqueId val="{00000001-13FD-4AE3-96B9-DC720456313F}"/>
              </c:ext>
            </c:extLst>
          </c:dPt>
          <c:dPt>
            <c:idx val="1"/>
            <c:bubble3D val="0"/>
            <c:spPr>
              <a:solidFill>
                <a:srgbClr val="00B050"/>
              </a:solidFill>
              <a:ln w="19050">
                <a:noFill/>
              </a:ln>
              <a:effectLst/>
            </c:spPr>
            <c:extLst>
              <c:ext xmlns:c16="http://schemas.microsoft.com/office/drawing/2014/chart" uri="{C3380CC4-5D6E-409C-BE32-E72D297353CC}">
                <c16:uniqueId val="{00000003-13FD-4AE3-96B9-DC720456313F}"/>
              </c:ext>
            </c:extLst>
          </c:dPt>
          <c:dPt>
            <c:idx val="2"/>
            <c:bubble3D val="0"/>
            <c:spPr>
              <a:solidFill>
                <a:schemeClr val="bg2">
                  <a:lumMod val="50000"/>
                </a:schemeClr>
              </a:solidFill>
              <a:ln w="19050">
                <a:noFill/>
              </a:ln>
              <a:effectLst/>
            </c:spPr>
            <c:extLst>
              <c:ext xmlns:c16="http://schemas.microsoft.com/office/drawing/2014/chart" uri="{C3380CC4-5D6E-409C-BE32-E72D297353CC}">
                <c16:uniqueId val="{00000005-13FD-4AE3-96B9-DC720456313F}"/>
              </c:ext>
            </c:extLst>
          </c:dPt>
          <c:dPt>
            <c:idx val="3"/>
            <c:bubble3D val="0"/>
            <c:spPr>
              <a:solidFill>
                <a:schemeClr val="accent2"/>
              </a:solidFill>
              <a:ln w="19050">
                <a:noFill/>
              </a:ln>
              <a:effectLst/>
            </c:spPr>
            <c:extLst>
              <c:ext xmlns:c16="http://schemas.microsoft.com/office/drawing/2014/chart" uri="{C3380CC4-5D6E-409C-BE32-E72D297353CC}">
                <c16:uniqueId val="{00000007-13FD-4AE3-96B9-DC720456313F}"/>
              </c:ext>
            </c:extLst>
          </c:dPt>
          <c:dLbls>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bg1"/>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extLst>
          </c:dLbls>
          <c:cat>
            <c:strRef>
              <c:f>Sheet1!$A$2:$A$4</c:f>
              <c:strCache>
                <c:ptCount val="3"/>
                <c:pt idx="0">
                  <c:v>Often</c:v>
                </c:pt>
                <c:pt idx="1">
                  <c:v>Every end process</c:v>
                </c:pt>
                <c:pt idx="2">
                  <c:v>Never</c:v>
                </c:pt>
              </c:strCache>
            </c:strRef>
          </c:cat>
          <c:val>
            <c:numRef>
              <c:f>Sheet1!$B$2:$B$4</c:f>
              <c:numCache>
                <c:formatCode>0%</c:formatCode>
                <c:ptCount val="3"/>
                <c:pt idx="0">
                  <c:v>0.12</c:v>
                </c:pt>
                <c:pt idx="1">
                  <c:v>0.78</c:v>
                </c:pt>
                <c:pt idx="2">
                  <c:v>0.1</c:v>
                </c:pt>
              </c:numCache>
            </c:numRef>
          </c:val>
          <c:extLst>
            <c:ext xmlns:c16="http://schemas.microsoft.com/office/drawing/2014/chart" uri="{C3380CC4-5D6E-409C-BE32-E72D297353CC}">
              <c16:uniqueId val="{00000008-13FD-4AE3-96B9-DC720456313F}"/>
            </c:ext>
          </c:extLst>
        </c:ser>
        <c:dLbls>
          <c:showLegendKey val="0"/>
          <c:showVal val="0"/>
          <c:showCatName val="0"/>
          <c:showSerName val="0"/>
          <c:showPercent val="0"/>
          <c:showBubbleSize val="0"/>
          <c:showLeaderLines val="0"/>
        </c:dLbls>
        <c:firstSliceAng val="57"/>
        <c:holeSize val="59"/>
      </c:doughnutChart>
      <c:spPr>
        <a:noFill/>
        <a:ln>
          <a:noFill/>
        </a:ln>
        <a:effectLst/>
      </c:spPr>
    </c:plotArea>
    <c:legend>
      <c:legendPos val="r"/>
      <c:legendEntry>
        <c:idx val="0"/>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legendEntry>
        <c:idx val="1"/>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legendEntry>
        <c:idx val="2"/>
        <c:txPr>
          <a:bodyPr rot="0" spcFirstLastPara="1" vertOverflow="ellipsis" vert="horz" wrap="square" anchor="ctr" anchorCtr="1"/>
          <a:lstStyle/>
          <a:p>
            <a:pPr>
              <a:defRPr sz="3600" b="0" i="0" u="none" strike="noStrike" kern="1200" baseline="0">
                <a:solidFill>
                  <a:srgbClr val="000000"/>
                </a:solidFill>
                <a:latin typeface="+mn-lt"/>
                <a:ea typeface="+mn-ea"/>
                <a:cs typeface="+mn-cs"/>
              </a:defRPr>
            </a:pPr>
            <a:endParaRPr lang="it-IT"/>
          </a:p>
        </c:txPr>
      </c:legendEntry>
      <c:overlay val="0"/>
      <c:spPr>
        <a:noFill/>
        <a:ln>
          <a:noFill/>
        </a:ln>
        <a:effectLst/>
      </c:spPr>
      <c:txPr>
        <a:bodyPr rot="0" spcFirstLastPara="1" vertOverflow="ellipsis" vert="horz" wrap="square" anchor="ctr" anchorCtr="1"/>
        <a:lstStyle/>
        <a:p>
          <a:pPr>
            <a:defRPr sz="3600" b="0" i="0" u="none" strike="noStrike" kern="1200" baseline="0">
              <a:solidFill>
                <a:schemeClr val="accent1"/>
              </a:solidFill>
              <a:latin typeface="+mn-lt"/>
              <a:ea typeface="+mn-ea"/>
              <a:cs typeface="+mn-cs"/>
            </a:defRPr>
          </a:pPr>
          <a:endParaRPr lang="it-IT"/>
        </a:p>
      </c:txPr>
    </c:legend>
    <c:plotVisOnly val="1"/>
    <c:dispBlanksAs val="gap"/>
    <c:showDLblsOverMax val="0"/>
  </c:chart>
  <c:spPr>
    <a:noFill/>
    <a:ln>
      <a:noFill/>
    </a:ln>
    <a:effectLst/>
  </c:spPr>
  <c:txPr>
    <a:bodyPr/>
    <a:lstStyle/>
    <a:p>
      <a:pPr rtl="0">
        <a:defRPr/>
      </a:pPr>
      <a:endParaRPr lang="it-IT"/>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4400" dirty="0">
                <a:solidFill>
                  <a:srgbClr val="445469"/>
                </a:solidFill>
              </a:rPr>
              <a:t>Satisfied by paper method</a:t>
            </a:r>
          </a:p>
        </c:rich>
      </c:tx>
      <c:layout>
        <c:manualLayout>
          <c:xMode val="edge"/>
          <c:yMode val="edge"/>
          <c:x val="0.3157277621115621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it-IT"/>
        </a:p>
      </c:txPr>
    </c:title>
    <c:autoTitleDeleted val="0"/>
    <c:plotArea>
      <c:layout/>
      <c:doughnutChart>
        <c:varyColors val="1"/>
        <c:dLbls>
          <c:showLegendKey val="0"/>
          <c:showVal val="0"/>
          <c:showCatName val="0"/>
          <c:showSerName val="0"/>
          <c:showPercent val="0"/>
          <c:showBubbleSize val="0"/>
          <c:showLeaderLines val="0"/>
        </c:dLbls>
        <c:firstSliceAng val="57"/>
        <c:holeSize val="59"/>
      </c:doughnutChart>
      <c:spPr>
        <a:noFill/>
        <a:ln>
          <a:noFill/>
        </a:ln>
        <a:effectLst/>
      </c:spPr>
    </c:plotArea>
    <c:legend>
      <c:legendPos val="r"/>
      <c:overlay val="0"/>
      <c:spPr>
        <a:noFill/>
        <a:ln>
          <a:noFill/>
        </a:ln>
        <a:effectLst/>
      </c:spPr>
      <c:txPr>
        <a:bodyPr rot="0" spcFirstLastPara="1" vertOverflow="ellipsis" vert="horz" wrap="square" anchor="ctr" anchorCtr="1"/>
        <a:lstStyle/>
        <a:p>
          <a:pPr>
            <a:defRPr sz="3600"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rtl="0">
        <a:defRPr/>
      </a:pPr>
      <a:endParaRPr lang="it-IT"/>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29837" cy="497126"/>
          </a:xfrm>
          <a:prstGeom prst="rect">
            <a:avLst/>
          </a:prstGeom>
        </p:spPr>
        <p:txBody>
          <a:bodyPr vert="horz" lIns="91440" tIns="45720" rIns="91440" bIns="45720" rtlCol="0"/>
          <a:lstStyle>
            <a:lvl1pPr algn="l">
              <a:defRPr sz="1200" b="0" i="0">
                <a:latin typeface="Montserrat Light" charset="0"/>
              </a:defRPr>
            </a:lvl1pPr>
          </a:lstStyle>
          <a:p>
            <a:endParaRPr lang="en-US" dirty="0"/>
          </a:p>
        </p:txBody>
      </p:sp>
      <p:sp>
        <p:nvSpPr>
          <p:cNvPr id="3" name="Date Placeholder 2"/>
          <p:cNvSpPr>
            <a:spLocks noGrp="1"/>
          </p:cNvSpPr>
          <p:nvPr>
            <p:ph type="dt" idx="1"/>
          </p:nvPr>
        </p:nvSpPr>
        <p:spPr>
          <a:xfrm>
            <a:off x="3829761" y="0"/>
            <a:ext cx="2929837" cy="497126"/>
          </a:xfrm>
          <a:prstGeom prst="rect">
            <a:avLst/>
          </a:prstGeom>
        </p:spPr>
        <p:txBody>
          <a:bodyPr vert="horz" lIns="91440" tIns="45720" rIns="91440" bIns="45720" rtlCol="0"/>
          <a:lstStyle>
            <a:lvl1pPr algn="r">
              <a:defRPr sz="1200" b="0" i="0">
                <a:latin typeface="Montserrat Light" charset="0"/>
              </a:defRPr>
            </a:lvl1pPr>
          </a:lstStyle>
          <a:p>
            <a:fld id="{EFC10EE1-B198-C942-8235-326C972CBB30}" type="datetimeFigureOut">
              <a:rPr lang="en-US" smtClean="0"/>
              <a:pPr/>
              <a:t>6/10/2019</a:t>
            </a:fld>
            <a:endParaRPr lang="en-US" dirty="0"/>
          </a:p>
        </p:txBody>
      </p:sp>
      <p:sp>
        <p:nvSpPr>
          <p:cNvPr id="4" name="Slide Image Placeholder 3"/>
          <p:cNvSpPr>
            <a:spLocks noGrp="1" noRot="1" noChangeAspect="1"/>
          </p:cNvSpPr>
          <p:nvPr>
            <p:ph type="sldImg" idx="2"/>
          </p:nvPr>
        </p:nvSpPr>
        <p:spPr>
          <a:xfrm>
            <a:off x="68263" y="746125"/>
            <a:ext cx="6624637" cy="372745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76117" y="4722694"/>
            <a:ext cx="5408930" cy="4474131"/>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443662"/>
            <a:ext cx="2929837" cy="497126"/>
          </a:xfrm>
          <a:prstGeom prst="rect">
            <a:avLst/>
          </a:prstGeom>
        </p:spPr>
        <p:txBody>
          <a:bodyPr vert="horz" lIns="91440" tIns="45720" rIns="91440" bIns="45720" rtlCol="0" anchor="b"/>
          <a:lstStyle>
            <a:lvl1pPr algn="l">
              <a:defRPr sz="1200" b="0" i="0">
                <a:latin typeface="Montserrat Light" charset="0"/>
              </a:defRPr>
            </a:lvl1pPr>
          </a:lstStyle>
          <a:p>
            <a:endParaRPr lang="en-US" dirty="0"/>
          </a:p>
        </p:txBody>
      </p:sp>
      <p:sp>
        <p:nvSpPr>
          <p:cNvPr id="7" name="Slide Number Placeholder 6"/>
          <p:cNvSpPr>
            <a:spLocks noGrp="1"/>
          </p:cNvSpPr>
          <p:nvPr>
            <p:ph type="sldNum" sz="quarter" idx="5"/>
          </p:nvPr>
        </p:nvSpPr>
        <p:spPr>
          <a:xfrm>
            <a:off x="3829761" y="9443662"/>
            <a:ext cx="2929837" cy="497126"/>
          </a:xfrm>
          <a:prstGeom prst="rect">
            <a:avLst/>
          </a:prstGeom>
        </p:spPr>
        <p:txBody>
          <a:bodyPr vert="horz" lIns="91440" tIns="45720" rIns="91440" bIns="45720" rtlCol="0" anchor="b"/>
          <a:lstStyle>
            <a:lvl1pPr algn="r">
              <a:defRPr sz="1200" b="0" i="0">
                <a:latin typeface="Montserrat Light" charset="0"/>
              </a:defRPr>
            </a:lvl1pPr>
          </a:lstStyle>
          <a:p>
            <a:fld id="{006BE02D-20C0-F840-AFAC-BEA99C74FDC2}" type="slidenum">
              <a:rPr lang="en-US" smtClean="0"/>
              <a:pPr/>
              <a:t>‹N›</a:t>
            </a:fld>
            <a:endParaRPr lang="en-US" dirty="0"/>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914217" rtl="0" eaLnBrk="1" latinLnBrk="0" hangingPunct="1">
      <a:defRPr sz="2400" b="0" i="0" kern="1200">
        <a:solidFill>
          <a:schemeClr val="tx1"/>
        </a:solidFill>
        <a:latin typeface="Montserrat Light" charset="0"/>
        <a:ea typeface="+mn-ea"/>
        <a:cs typeface="+mn-cs"/>
      </a:defRPr>
    </a:lvl1pPr>
    <a:lvl2pPr marL="914217" algn="l" defTabSz="914217" rtl="0" eaLnBrk="1" latinLnBrk="0" hangingPunct="1">
      <a:defRPr sz="2400" b="0" i="0" kern="1200">
        <a:solidFill>
          <a:schemeClr val="tx1"/>
        </a:solidFill>
        <a:latin typeface="Montserrat Light" charset="0"/>
        <a:ea typeface="+mn-ea"/>
        <a:cs typeface="+mn-cs"/>
      </a:defRPr>
    </a:lvl2pPr>
    <a:lvl3pPr marL="1828434" algn="l" defTabSz="914217" rtl="0" eaLnBrk="1" latinLnBrk="0" hangingPunct="1">
      <a:defRPr sz="2400" b="0" i="0" kern="1200">
        <a:solidFill>
          <a:schemeClr val="tx1"/>
        </a:solidFill>
        <a:latin typeface="Montserrat Light" charset="0"/>
        <a:ea typeface="+mn-ea"/>
        <a:cs typeface="+mn-cs"/>
      </a:defRPr>
    </a:lvl3pPr>
    <a:lvl4pPr marL="2742651" algn="l" defTabSz="914217" rtl="0" eaLnBrk="1" latinLnBrk="0" hangingPunct="1">
      <a:defRPr sz="2400" b="0" i="0" kern="1200">
        <a:solidFill>
          <a:schemeClr val="tx1"/>
        </a:solidFill>
        <a:latin typeface="Montserrat Light" charset="0"/>
        <a:ea typeface="+mn-ea"/>
        <a:cs typeface="+mn-cs"/>
      </a:defRPr>
    </a:lvl4pPr>
    <a:lvl5pPr marL="3656868" algn="l" defTabSz="914217" rtl="0" eaLnBrk="1" latinLnBrk="0" hangingPunct="1">
      <a:defRPr sz="2400" b="0" i="0" kern="1200">
        <a:solidFill>
          <a:schemeClr val="tx1"/>
        </a:solidFill>
        <a:latin typeface="Montserrat Light" charset="0"/>
        <a:ea typeface="+mn-ea"/>
        <a:cs typeface="+mn-cs"/>
      </a:defRPr>
    </a:lvl5pPr>
    <a:lvl6pPr marL="4571086" algn="l" defTabSz="914217" rtl="0" eaLnBrk="1" latinLnBrk="0" hangingPunct="1">
      <a:defRPr sz="2400" kern="1200">
        <a:solidFill>
          <a:schemeClr val="tx1"/>
        </a:solidFill>
        <a:latin typeface="+mn-lt"/>
        <a:ea typeface="+mn-ea"/>
        <a:cs typeface="+mn-cs"/>
      </a:defRPr>
    </a:lvl6pPr>
    <a:lvl7pPr marL="5485303" algn="l" defTabSz="914217" rtl="0" eaLnBrk="1" latinLnBrk="0" hangingPunct="1">
      <a:defRPr sz="2400" kern="1200">
        <a:solidFill>
          <a:schemeClr val="tx1"/>
        </a:solidFill>
        <a:latin typeface="+mn-lt"/>
        <a:ea typeface="+mn-ea"/>
        <a:cs typeface="+mn-cs"/>
      </a:defRPr>
    </a:lvl7pPr>
    <a:lvl8pPr marL="6399520" algn="l" defTabSz="914217" rtl="0" eaLnBrk="1" latinLnBrk="0" hangingPunct="1">
      <a:defRPr sz="2400" kern="1200">
        <a:solidFill>
          <a:schemeClr val="tx1"/>
        </a:solidFill>
        <a:latin typeface="+mn-lt"/>
        <a:ea typeface="+mn-ea"/>
        <a:cs typeface="+mn-cs"/>
      </a:defRPr>
    </a:lvl8pPr>
    <a:lvl9pPr marL="7313737" algn="l" defTabSz="914217"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006BE02D-20C0-F840-AFAC-BEA99C74FDC2}" type="slidenum">
              <a:rPr lang="en-US" smtClean="0"/>
              <a:pPr/>
              <a:t>1</a:t>
            </a:fld>
            <a:endParaRPr lang="en-US" dirty="0"/>
          </a:p>
        </p:txBody>
      </p:sp>
    </p:spTree>
    <p:extLst>
      <p:ext uri="{BB962C8B-B14F-4D97-AF65-F5344CB8AC3E}">
        <p14:creationId xmlns:p14="http://schemas.microsoft.com/office/powerpoint/2010/main" val="24634584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15</a:t>
            </a:fld>
            <a:endParaRPr lang="en-US" dirty="0"/>
          </a:p>
        </p:txBody>
      </p:sp>
    </p:spTree>
    <p:extLst>
      <p:ext uri="{BB962C8B-B14F-4D97-AF65-F5344CB8AC3E}">
        <p14:creationId xmlns:p14="http://schemas.microsoft.com/office/powerpoint/2010/main" val="31230210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16</a:t>
            </a:fld>
            <a:endParaRPr lang="en-US" dirty="0"/>
          </a:p>
        </p:txBody>
      </p:sp>
    </p:spTree>
    <p:extLst>
      <p:ext uri="{BB962C8B-B14F-4D97-AF65-F5344CB8AC3E}">
        <p14:creationId xmlns:p14="http://schemas.microsoft.com/office/powerpoint/2010/main" val="3011958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17</a:t>
            </a:fld>
            <a:endParaRPr lang="en-US" dirty="0"/>
          </a:p>
        </p:txBody>
      </p:sp>
    </p:spTree>
    <p:extLst>
      <p:ext uri="{BB962C8B-B14F-4D97-AF65-F5344CB8AC3E}">
        <p14:creationId xmlns:p14="http://schemas.microsoft.com/office/powerpoint/2010/main" val="16281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18</a:t>
            </a:fld>
            <a:endParaRPr lang="en-US" dirty="0"/>
          </a:p>
        </p:txBody>
      </p:sp>
    </p:spTree>
    <p:extLst>
      <p:ext uri="{BB962C8B-B14F-4D97-AF65-F5344CB8AC3E}">
        <p14:creationId xmlns:p14="http://schemas.microsoft.com/office/powerpoint/2010/main" val="432875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19</a:t>
            </a:fld>
            <a:endParaRPr lang="en-US" dirty="0"/>
          </a:p>
        </p:txBody>
      </p:sp>
    </p:spTree>
    <p:extLst>
      <p:ext uri="{BB962C8B-B14F-4D97-AF65-F5344CB8AC3E}">
        <p14:creationId xmlns:p14="http://schemas.microsoft.com/office/powerpoint/2010/main" val="11337842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20</a:t>
            </a:fld>
            <a:endParaRPr lang="en-US" dirty="0"/>
          </a:p>
        </p:txBody>
      </p:sp>
    </p:spTree>
    <p:extLst>
      <p:ext uri="{BB962C8B-B14F-4D97-AF65-F5344CB8AC3E}">
        <p14:creationId xmlns:p14="http://schemas.microsoft.com/office/powerpoint/2010/main" val="4051122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21</a:t>
            </a:fld>
            <a:endParaRPr lang="en-US" dirty="0"/>
          </a:p>
        </p:txBody>
      </p:sp>
    </p:spTree>
    <p:extLst>
      <p:ext uri="{BB962C8B-B14F-4D97-AF65-F5344CB8AC3E}">
        <p14:creationId xmlns:p14="http://schemas.microsoft.com/office/powerpoint/2010/main" val="25987833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22</a:t>
            </a:fld>
            <a:endParaRPr lang="en-US" dirty="0"/>
          </a:p>
        </p:txBody>
      </p:sp>
    </p:spTree>
    <p:extLst>
      <p:ext uri="{BB962C8B-B14F-4D97-AF65-F5344CB8AC3E}">
        <p14:creationId xmlns:p14="http://schemas.microsoft.com/office/powerpoint/2010/main" val="39590241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23</a:t>
            </a:fld>
            <a:endParaRPr lang="en-US" dirty="0"/>
          </a:p>
        </p:txBody>
      </p:sp>
    </p:spTree>
    <p:extLst>
      <p:ext uri="{BB962C8B-B14F-4D97-AF65-F5344CB8AC3E}">
        <p14:creationId xmlns:p14="http://schemas.microsoft.com/office/powerpoint/2010/main" val="31371775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24</a:t>
            </a:fld>
            <a:endParaRPr lang="en-US" dirty="0"/>
          </a:p>
        </p:txBody>
      </p:sp>
    </p:spTree>
    <p:extLst>
      <p:ext uri="{BB962C8B-B14F-4D97-AF65-F5344CB8AC3E}">
        <p14:creationId xmlns:p14="http://schemas.microsoft.com/office/powerpoint/2010/main" val="339945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a:t>
            </a:fld>
            <a:endParaRPr lang="en-US" dirty="0"/>
          </a:p>
        </p:txBody>
      </p:sp>
    </p:spTree>
    <p:extLst>
      <p:ext uri="{BB962C8B-B14F-4D97-AF65-F5344CB8AC3E}">
        <p14:creationId xmlns:p14="http://schemas.microsoft.com/office/powerpoint/2010/main" val="14477325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25</a:t>
            </a:fld>
            <a:endParaRPr lang="en-US" dirty="0"/>
          </a:p>
        </p:txBody>
      </p:sp>
    </p:spTree>
    <p:extLst>
      <p:ext uri="{BB962C8B-B14F-4D97-AF65-F5344CB8AC3E}">
        <p14:creationId xmlns:p14="http://schemas.microsoft.com/office/powerpoint/2010/main" val="22813486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26</a:t>
            </a:fld>
            <a:endParaRPr lang="en-US" dirty="0"/>
          </a:p>
        </p:txBody>
      </p:sp>
    </p:spTree>
    <p:extLst>
      <p:ext uri="{BB962C8B-B14F-4D97-AF65-F5344CB8AC3E}">
        <p14:creationId xmlns:p14="http://schemas.microsoft.com/office/powerpoint/2010/main" val="1626126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27</a:t>
            </a:fld>
            <a:endParaRPr lang="en-US" dirty="0"/>
          </a:p>
        </p:txBody>
      </p:sp>
    </p:spTree>
    <p:extLst>
      <p:ext uri="{BB962C8B-B14F-4D97-AF65-F5344CB8AC3E}">
        <p14:creationId xmlns:p14="http://schemas.microsoft.com/office/powerpoint/2010/main" val="1205267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28</a:t>
            </a:fld>
            <a:endParaRPr lang="en-US" dirty="0"/>
          </a:p>
        </p:txBody>
      </p:sp>
    </p:spTree>
    <p:extLst>
      <p:ext uri="{BB962C8B-B14F-4D97-AF65-F5344CB8AC3E}">
        <p14:creationId xmlns:p14="http://schemas.microsoft.com/office/powerpoint/2010/main" val="26848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3</a:t>
            </a:fld>
            <a:endParaRPr lang="en-US" dirty="0"/>
          </a:p>
        </p:txBody>
      </p:sp>
    </p:spTree>
    <p:extLst>
      <p:ext uri="{BB962C8B-B14F-4D97-AF65-F5344CB8AC3E}">
        <p14:creationId xmlns:p14="http://schemas.microsoft.com/office/powerpoint/2010/main" val="22352949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a:t>
            </a:fld>
            <a:endParaRPr lang="en-US" dirty="0"/>
          </a:p>
        </p:txBody>
      </p:sp>
    </p:spTree>
    <p:extLst>
      <p:ext uri="{BB962C8B-B14F-4D97-AF65-F5344CB8AC3E}">
        <p14:creationId xmlns:p14="http://schemas.microsoft.com/office/powerpoint/2010/main" val="401766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5</a:t>
            </a:fld>
            <a:endParaRPr lang="en-US" dirty="0"/>
          </a:p>
        </p:txBody>
      </p:sp>
    </p:spTree>
    <p:extLst>
      <p:ext uri="{BB962C8B-B14F-4D97-AF65-F5344CB8AC3E}">
        <p14:creationId xmlns:p14="http://schemas.microsoft.com/office/powerpoint/2010/main" val="4007073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6</a:t>
            </a:fld>
            <a:endParaRPr lang="en-US" dirty="0"/>
          </a:p>
        </p:txBody>
      </p:sp>
    </p:spTree>
    <p:extLst>
      <p:ext uri="{BB962C8B-B14F-4D97-AF65-F5344CB8AC3E}">
        <p14:creationId xmlns:p14="http://schemas.microsoft.com/office/powerpoint/2010/main" val="10414336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12</a:t>
            </a:fld>
            <a:endParaRPr lang="en-US" dirty="0"/>
          </a:p>
        </p:txBody>
      </p:sp>
    </p:spTree>
    <p:extLst>
      <p:ext uri="{BB962C8B-B14F-4D97-AF65-F5344CB8AC3E}">
        <p14:creationId xmlns:p14="http://schemas.microsoft.com/office/powerpoint/2010/main" val="20175497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13</a:t>
            </a:fld>
            <a:endParaRPr lang="en-US" dirty="0"/>
          </a:p>
        </p:txBody>
      </p:sp>
    </p:spTree>
    <p:extLst>
      <p:ext uri="{BB962C8B-B14F-4D97-AF65-F5344CB8AC3E}">
        <p14:creationId xmlns:p14="http://schemas.microsoft.com/office/powerpoint/2010/main" val="292537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14</a:t>
            </a:fld>
            <a:endParaRPr lang="en-US" dirty="0"/>
          </a:p>
        </p:txBody>
      </p:sp>
    </p:spTree>
    <p:extLst>
      <p:ext uri="{BB962C8B-B14F-4D97-AF65-F5344CB8AC3E}">
        <p14:creationId xmlns:p14="http://schemas.microsoft.com/office/powerpoint/2010/main" val="1491091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184263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01">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389527" y="-470262"/>
            <a:ext cx="25156704" cy="14656526"/>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4140266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01">
    <p:spTree>
      <p:nvGrpSpPr>
        <p:cNvPr id="1" name=""/>
        <p:cNvGrpSpPr/>
        <p:nvPr/>
      </p:nvGrpSpPr>
      <p:grpSpPr>
        <a:xfrm>
          <a:off x="0" y="0"/>
          <a:ext cx="0" cy="0"/>
          <a:chOff x="0" y="0"/>
          <a:chExt cx="0" cy="0"/>
        </a:xfrm>
      </p:grpSpPr>
      <p:sp>
        <p:nvSpPr>
          <p:cNvPr id="2" name="Picture Placeholder 8">
            <a:extLst>
              <a:ext uri="{FF2B5EF4-FFF2-40B4-BE49-F238E27FC236}">
                <a16:creationId xmlns:a16="http://schemas.microsoft.com/office/drawing/2014/main" id="{D9DD6903-31DD-5348-931E-827644FF87FE}"/>
              </a:ext>
            </a:extLst>
          </p:cNvPr>
          <p:cNvSpPr>
            <a:spLocks noGrp="1"/>
          </p:cNvSpPr>
          <p:nvPr>
            <p:ph type="pic" sz="quarter" idx="14"/>
          </p:nvPr>
        </p:nvSpPr>
        <p:spPr>
          <a:xfrm>
            <a:off x="1849843" y="2299538"/>
            <a:ext cx="5130675" cy="9115135"/>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7515579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Full Image">
    <p:spTree>
      <p:nvGrpSpPr>
        <p:cNvPr id="1" name=""/>
        <p:cNvGrpSpPr/>
        <p:nvPr/>
      </p:nvGrpSpPr>
      <p:grpSpPr>
        <a:xfrm>
          <a:off x="0" y="0"/>
          <a:ext cx="0" cy="0"/>
          <a:chOff x="0" y="0"/>
          <a:chExt cx="0" cy="0"/>
        </a:xfrm>
      </p:grpSpPr>
      <p:sp>
        <p:nvSpPr>
          <p:cNvPr id="3" name="Picture Placeholder 8">
            <a:extLst>
              <a:ext uri="{FF2B5EF4-FFF2-40B4-BE49-F238E27FC236}">
                <a16:creationId xmlns:a16="http://schemas.microsoft.com/office/drawing/2014/main" id="{1A20101B-137C-A64F-BD1E-E346F3AF8D32}"/>
              </a:ext>
            </a:extLst>
          </p:cNvPr>
          <p:cNvSpPr>
            <a:spLocks noGrp="1"/>
          </p:cNvSpPr>
          <p:nvPr>
            <p:ph type="pic" sz="quarter" idx="14"/>
          </p:nvPr>
        </p:nvSpPr>
        <p:spPr>
          <a:xfrm>
            <a:off x="-389527" y="-470262"/>
            <a:ext cx="25156704" cy="14656526"/>
          </a:xfrm>
          <a:prstGeom prst="rect">
            <a:avLst/>
          </a:prstGeom>
          <a:solidFill>
            <a:schemeClr val="bg1">
              <a:lumMod val="95000"/>
            </a:schemeClr>
          </a:solidFill>
        </p:spPr>
        <p:txBody>
          <a:bodyPr>
            <a:normAutofit/>
          </a:bodyPr>
          <a:lstStyle>
            <a:lvl1pPr>
              <a:defRPr sz="2101"/>
            </a:lvl1pPr>
          </a:lstStyle>
          <a:p>
            <a:endParaRPr lang="en-US"/>
          </a:p>
        </p:txBody>
      </p:sp>
    </p:spTree>
    <p:extLst>
      <p:ext uri="{BB962C8B-B14F-4D97-AF65-F5344CB8AC3E}">
        <p14:creationId xmlns:p14="http://schemas.microsoft.com/office/powerpoint/2010/main" val="312275418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Placeholder 3"/>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en-US"/>
              <a:t>Click to edit Master title style</a:t>
            </a:r>
          </a:p>
        </p:txBody>
      </p:sp>
      <p:sp>
        <p:nvSpPr>
          <p:cNvPr id="7" name="TextBox 6"/>
          <p:cNvSpPr txBox="1"/>
          <p:nvPr userDrawn="1"/>
        </p:nvSpPr>
        <p:spPr>
          <a:xfrm>
            <a:off x="23111057" y="564821"/>
            <a:ext cx="858174" cy="492406"/>
          </a:xfrm>
          <a:prstGeom prst="rect">
            <a:avLst/>
          </a:prstGeom>
          <a:noFill/>
        </p:spPr>
        <p:txBody>
          <a:bodyPr wrap="none" lIns="182843" tIns="91422" rIns="182843" bIns="91422" rtlCol="0">
            <a:spAutoFit/>
          </a:bodyPr>
          <a:lstStyle/>
          <a:p>
            <a:pPr algn="ctr"/>
            <a:fld id="{260E2A6B-A809-4840-BF14-8648BC0BDF87}" type="slidenum">
              <a:rPr lang="id-ID" sz="2000" b="1" i="0" smtClean="0">
                <a:solidFill>
                  <a:schemeClr val="bg1">
                    <a:lumMod val="75000"/>
                  </a:schemeClr>
                </a:solidFill>
                <a:latin typeface="Montserrat" charset="0"/>
                <a:ea typeface="Montserrat" charset="0"/>
                <a:cs typeface="Montserrat" charset="0"/>
              </a:rPr>
              <a:pPr algn="ctr"/>
              <a:t>‹N›</a:t>
            </a:fld>
            <a:r>
              <a:rPr lang="id-ID" sz="2000" b="1" i="0" dirty="0">
                <a:solidFill>
                  <a:schemeClr val="bg1">
                    <a:lumMod val="75000"/>
                  </a:schemeClr>
                </a:solidFill>
                <a:latin typeface="Montserrat" charset="0"/>
                <a:ea typeface="Montserrat" charset="0"/>
                <a:cs typeface="Montserrat" charset="0"/>
              </a:rPr>
              <a:t>  </a:t>
            </a:r>
          </a:p>
        </p:txBody>
      </p:sp>
      <p:sp>
        <p:nvSpPr>
          <p:cNvPr id="8" name="Rectangle 7"/>
          <p:cNvSpPr/>
          <p:nvPr userDrawn="1"/>
        </p:nvSpPr>
        <p:spPr>
          <a:xfrm>
            <a:off x="23200061" y="991196"/>
            <a:ext cx="550766" cy="3976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dirty="0">
              <a:latin typeface="Montserrat Light" charset="0"/>
            </a:endParaRPr>
          </a:p>
        </p:txBody>
      </p:sp>
    </p:spTree>
    <p:extLst>
      <p:ext uri="{BB962C8B-B14F-4D97-AF65-F5344CB8AC3E}">
        <p14:creationId xmlns:p14="http://schemas.microsoft.com/office/powerpoint/2010/main" val="1422848046"/>
      </p:ext>
    </p:extLst>
  </p:cSld>
  <p:clrMap bg1="lt1" tx1="dk1" bg2="lt2" tx2="dk2" accent1="accent1" accent2="accent2" accent3="accent3" accent4="accent4" accent5="accent5" accent6="accent6" hlink="hlink" folHlink="folHlink"/>
  <p:sldLayoutIdLst>
    <p:sldLayoutId id="2147483969" r:id="rId1"/>
    <p:sldLayoutId id="2147483881" r:id="rId2"/>
    <p:sldLayoutId id="2147483970" r:id="rId3"/>
    <p:sldLayoutId id="2147483971" r:id="rId4"/>
  </p:sldLayoutIdLst>
  <p:hf hdr="0" ftr="0" dt="0"/>
  <p:txStyles>
    <p:titleStyle>
      <a:lvl1pPr algn="l" defTabSz="1828434" rtl="0" eaLnBrk="1" latinLnBrk="0" hangingPunct="1">
        <a:lnSpc>
          <a:spcPct val="90000"/>
        </a:lnSpc>
        <a:spcBef>
          <a:spcPct val="0"/>
        </a:spcBef>
        <a:buNone/>
        <a:defRPr lang="en-US" sz="4000" b="0" i="0" kern="1200">
          <a:solidFill>
            <a:schemeClr val="tx1"/>
          </a:solidFill>
          <a:latin typeface="Montserrat Light" charset="0"/>
          <a:ea typeface="Montserrat Light" charset="0"/>
          <a:cs typeface="Montserrat Light" charset="0"/>
        </a:defRPr>
      </a:lvl1pPr>
    </p:titleStyle>
    <p:bodyStyle>
      <a:lvl1pPr marL="0" indent="0" algn="l" defTabSz="1828434" rtl="0" eaLnBrk="1" latinLnBrk="0" hangingPunct="1">
        <a:lnSpc>
          <a:spcPct val="90000"/>
        </a:lnSpc>
        <a:spcBef>
          <a:spcPts val="2000"/>
        </a:spcBef>
        <a:buFont typeface="Arial"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434" rtl="0" eaLnBrk="1" latinLnBrk="0" hangingPunct="1">
        <a:defRPr sz="3600" kern="1200">
          <a:solidFill>
            <a:schemeClr val="tx1"/>
          </a:solidFill>
          <a:latin typeface="+mn-lt"/>
          <a:ea typeface="+mn-ea"/>
          <a:cs typeface="+mn-cs"/>
        </a:defRPr>
      </a:lvl1pPr>
      <a:lvl2pPr marL="914217" algn="l" defTabSz="1828434" rtl="0" eaLnBrk="1" latinLnBrk="0" hangingPunct="1">
        <a:defRPr sz="3600" kern="1200">
          <a:solidFill>
            <a:schemeClr val="tx1"/>
          </a:solidFill>
          <a:latin typeface="+mn-lt"/>
          <a:ea typeface="+mn-ea"/>
          <a:cs typeface="+mn-cs"/>
        </a:defRPr>
      </a:lvl2pPr>
      <a:lvl3pPr marL="1828434" algn="l" defTabSz="1828434" rtl="0" eaLnBrk="1" latinLnBrk="0" hangingPunct="1">
        <a:defRPr sz="3600" kern="1200">
          <a:solidFill>
            <a:schemeClr val="tx1"/>
          </a:solidFill>
          <a:latin typeface="+mn-lt"/>
          <a:ea typeface="+mn-ea"/>
          <a:cs typeface="+mn-cs"/>
        </a:defRPr>
      </a:lvl3pPr>
      <a:lvl4pPr marL="2742651" algn="l" defTabSz="1828434" rtl="0" eaLnBrk="1" latinLnBrk="0" hangingPunct="1">
        <a:defRPr sz="3600" kern="1200">
          <a:solidFill>
            <a:schemeClr val="tx1"/>
          </a:solidFill>
          <a:latin typeface="+mn-lt"/>
          <a:ea typeface="+mn-ea"/>
          <a:cs typeface="+mn-cs"/>
        </a:defRPr>
      </a:lvl4pPr>
      <a:lvl5pPr marL="3656868" algn="l" defTabSz="1828434" rtl="0" eaLnBrk="1" latinLnBrk="0" hangingPunct="1">
        <a:defRPr sz="3600" kern="1200">
          <a:solidFill>
            <a:schemeClr val="tx1"/>
          </a:solidFill>
          <a:latin typeface="+mn-lt"/>
          <a:ea typeface="+mn-ea"/>
          <a:cs typeface="+mn-cs"/>
        </a:defRPr>
      </a:lvl5pPr>
      <a:lvl6pPr marL="4571086" algn="l" defTabSz="1828434" rtl="0" eaLnBrk="1" latinLnBrk="0" hangingPunct="1">
        <a:defRPr sz="3600" kern="1200">
          <a:solidFill>
            <a:schemeClr val="tx1"/>
          </a:solidFill>
          <a:latin typeface="+mn-lt"/>
          <a:ea typeface="+mn-ea"/>
          <a:cs typeface="+mn-cs"/>
        </a:defRPr>
      </a:lvl6pPr>
      <a:lvl7pPr marL="5485303" algn="l" defTabSz="1828434" rtl="0" eaLnBrk="1" latinLnBrk="0" hangingPunct="1">
        <a:defRPr sz="3600" kern="1200">
          <a:solidFill>
            <a:schemeClr val="tx1"/>
          </a:solidFill>
          <a:latin typeface="+mn-lt"/>
          <a:ea typeface="+mn-ea"/>
          <a:cs typeface="+mn-cs"/>
        </a:defRPr>
      </a:lvl7pPr>
      <a:lvl8pPr marL="6399520" algn="l" defTabSz="1828434" rtl="0" eaLnBrk="1" latinLnBrk="0" hangingPunct="1">
        <a:defRPr sz="3600" kern="1200">
          <a:solidFill>
            <a:schemeClr val="tx1"/>
          </a:solidFill>
          <a:latin typeface="+mn-lt"/>
          <a:ea typeface="+mn-ea"/>
          <a:cs typeface="+mn-cs"/>
        </a:defRPr>
      </a:lvl8pPr>
      <a:lvl9pPr marL="7313737" algn="l" defTabSz="1828434"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github.com/leonardouniromasalvucci" TargetMode="External"/><Relationship Id="rId5" Type="http://schemas.openxmlformats.org/officeDocument/2006/relationships/image" Target="../media/image2.png"/><Relationship Id="rId4" Type="http://schemas.openxmlformats.org/officeDocument/2006/relationships/hyperlink" Target="http://www.linkedin.com/in/leonardo-salvucci" TargetMode="External"/></Relationships>
</file>

<file path=ppt/slides/_rels/slide10.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28.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7"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6.xml.rels><?xml version="1.0" encoding="UTF-8" standalone="yes"?>
<Relationships xmlns="http://schemas.openxmlformats.org/package/2006/relationships"><Relationship Id="rId3" Type="http://schemas.openxmlformats.org/officeDocument/2006/relationships/image" Target="../media/image46.jpeg"/><Relationship Id="rId7"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27.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2.xml"/><Relationship Id="rId4" Type="http://schemas.openxmlformats.org/officeDocument/2006/relationships/chart" Target="../charts/chart5.xml"/></Relationships>
</file>

<file path=ppt/slides/_rels/slide9.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2.xml"/><Relationship Id="rId4" Type="http://schemas.openxmlformats.org/officeDocument/2006/relationships/chart" Target="../charts/char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Segnaposto immagine 22">
            <a:extLst>
              <a:ext uri="{FF2B5EF4-FFF2-40B4-BE49-F238E27FC236}">
                <a16:creationId xmlns:a16="http://schemas.microsoft.com/office/drawing/2014/main" id="{A7853EBF-3299-47BD-8458-5489F3129D6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5945" b="15945"/>
          <a:stretch>
            <a:fillRect/>
          </a:stretch>
        </p:blipFill>
        <p:spPr/>
      </p:pic>
      <p:sp>
        <p:nvSpPr>
          <p:cNvPr id="21" name="Rectangle 20">
            <a:extLst>
              <a:ext uri="{FF2B5EF4-FFF2-40B4-BE49-F238E27FC236}">
                <a16:creationId xmlns:a16="http://schemas.microsoft.com/office/drawing/2014/main" id="{8425819E-426F-7345-862D-7843346E826C}"/>
              </a:ext>
            </a:extLst>
          </p:cNvPr>
          <p:cNvSpPr/>
          <p:nvPr/>
        </p:nvSpPr>
        <p:spPr>
          <a:xfrm>
            <a:off x="0" y="0"/>
            <a:ext cx="24377650" cy="1373533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7D5CA823-4212-5748-8717-7FBDC361A302}"/>
              </a:ext>
            </a:extLst>
          </p:cNvPr>
          <p:cNvGrpSpPr/>
          <p:nvPr/>
        </p:nvGrpSpPr>
        <p:grpSpPr>
          <a:xfrm>
            <a:off x="-597256" y="3118016"/>
            <a:ext cx="25088387" cy="8996848"/>
            <a:chOff x="-710736" y="4646943"/>
            <a:chExt cx="25088387" cy="6989747"/>
          </a:xfrm>
        </p:grpSpPr>
        <p:sp>
          <p:nvSpPr>
            <p:cNvPr id="12" name="Rectangle 11">
              <a:extLst>
                <a:ext uri="{FF2B5EF4-FFF2-40B4-BE49-F238E27FC236}">
                  <a16:creationId xmlns:a16="http://schemas.microsoft.com/office/drawing/2014/main" id="{5588DC00-622E-2946-83BC-19D2B37E7507}"/>
                </a:ext>
              </a:extLst>
            </p:cNvPr>
            <p:cNvSpPr/>
            <p:nvPr/>
          </p:nvSpPr>
          <p:spPr>
            <a:xfrm>
              <a:off x="7585788" y="6687812"/>
              <a:ext cx="9050694"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Box 8"/>
            <p:cNvSpPr txBox="1"/>
            <p:nvPr/>
          </p:nvSpPr>
          <p:spPr>
            <a:xfrm>
              <a:off x="-710736" y="4646943"/>
              <a:ext cx="24377649" cy="3170099"/>
            </a:xfrm>
            <a:prstGeom prst="rect">
              <a:avLst/>
            </a:prstGeom>
            <a:noFill/>
            <a:ln>
              <a:noFill/>
            </a:ln>
          </p:spPr>
          <p:txBody>
            <a:bodyPr wrap="square" rtlCol="0">
              <a:spAutoFit/>
            </a:bodyPr>
            <a:lstStyle/>
            <a:p>
              <a:pPr algn="ctr"/>
              <a:r>
                <a:rPr lang="en-US" sz="15000" b="1" dirty="0">
                  <a:solidFill>
                    <a:schemeClr val="bg1"/>
                  </a:solidFill>
                  <a:latin typeface="Ink Free" panose="03080402000500000000" pitchFamily="66" charset="0"/>
                  <a:ea typeface="Lato Black" panose="020F0502020204030203" pitchFamily="34" charset="0"/>
                  <a:cs typeface="Lato Black" panose="020F0502020204030203" pitchFamily="34" charset="0"/>
                </a:rPr>
                <a:t>  </a:t>
              </a:r>
              <a:r>
                <a:rPr lang="en-US" sz="20000" b="1" dirty="0" err="1">
                  <a:solidFill>
                    <a:schemeClr val="bg1"/>
                  </a:solidFill>
                  <a:latin typeface="Ink Free" panose="03080402000500000000" pitchFamily="66" charset="0"/>
                  <a:ea typeface="Lato Black" panose="020F0502020204030203" pitchFamily="34" charset="0"/>
                  <a:cs typeface="Lato Black" panose="020F0502020204030203" pitchFamily="34" charset="0"/>
                </a:rPr>
                <a:t>WinWork</a:t>
              </a:r>
              <a:r>
                <a:rPr lang="en-US" sz="18000" b="1" dirty="0">
                  <a:solidFill>
                    <a:schemeClr val="bg1"/>
                  </a:solidFill>
                  <a:latin typeface="Ink Free" panose="03080402000500000000" pitchFamily="66" charset="0"/>
                  <a:ea typeface="Lato Black" panose="020F0502020204030203" pitchFamily="34" charset="0"/>
                  <a:cs typeface="Lato Black" panose="020F0502020204030203" pitchFamily="34" charset="0"/>
                </a:rPr>
                <a:t> </a:t>
              </a:r>
            </a:p>
          </p:txBody>
        </p:sp>
        <p:sp>
          <p:nvSpPr>
            <p:cNvPr id="14" name="TextBox 13">
              <a:extLst>
                <a:ext uri="{FF2B5EF4-FFF2-40B4-BE49-F238E27FC236}">
                  <a16:creationId xmlns:a16="http://schemas.microsoft.com/office/drawing/2014/main" id="{9ED1986D-7038-FA43-9562-E21913F905E0}"/>
                </a:ext>
              </a:extLst>
            </p:cNvPr>
            <p:cNvSpPr txBox="1"/>
            <p:nvPr/>
          </p:nvSpPr>
          <p:spPr>
            <a:xfrm>
              <a:off x="1" y="10436361"/>
              <a:ext cx="24377650" cy="1200329"/>
            </a:xfrm>
            <a:prstGeom prst="rect">
              <a:avLst/>
            </a:prstGeom>
            <a:noFill/>
          </p:spPr>
          <p:txBody>
            <a:bodyPr wrap="square" rtlCol="0">
              <a:spAutoFit/>
            </a:bodyPr>
            <a:lstStyle/>
            <a:p>
              <a:pPr algn="ctr"/>
              <a:r>
                <a:rPr lang="en-US" spc="600" dirty="0">
                  <a:solidFill>
                    <a:srgbClr val="F1C079"/>
                  </a:solidFill>
                  <a:latin typeface="Lato" panose="020F0502020204030203" pitchFamily="34" charset="0"/>
                  <a:ea typeface="Lato" panose="020F0502020204030203" pitchFamily="34" charset="0"/>
                  <a:cs typeface="Lato" panose="020F0502020204030203" pitchFamily="34" charset="0"/>
                </a:rPr>
                <a:t>REALIZED AND PRESENTED BY</a:t>
              </a:r>
            </a:p>
            <a:p>
              <a:pPr algn="ctr"/>
              <a:r>
                <a:rPr lang="en-US" spc="600" dirty="0">
                  <a:solidFill>
                    <a:schemeClr val="bg1">
                      <a:lumMod val="95000"/>
                    </a:schemeClr>
                  </a:solidFill>
                  <a:latin typeface="Lato" panose="020F0502020204030203" pitchFamily="34" charset="0"/>
                  <a:ea typeface="Lato" panose="020F0502020204030203" pitchFamily="34" charset="0"/>
                  <a:cs typeface="Lato" panose="020F0502020204030203" pitchFamily="34" charset="0"/>
                </a:rPr>
                <a:t> Leonardo Salvucci</a:t>
              </a:r>
            </a:p>
          </p:txBody>
        </p:sp>
        <p:sp>
          <p:nvSpPr>
            <p:cNvPr id="68" name="TextBox 67">
              <a:extLst>
                <a:ext uri="{FF2B5EF4-FFF2-40B4-BE49-F238E27FC236}">
                  <a16:creationId xmlns:a16="http://schemas.microsoft.com/office/drawing/2014/main" id="{D9778759-4CD7-DD40-BCF3-24E7D69B867E}"/>
                </a:ext>
              </a:extLst>
            </p:cNvPr>
            <p:cNvSpPr txBox="1"/>
            <p:nvPr/>
          </p:nvSpPr>
          <p:spPr>
            <a:xfrm>
              <a:off x="1" y="6840633"/>
              <a:ext cx="24222268" cy="502141"/>
            </a:xfrm>
            <a:prstGeom prst="rect">
              <a:avLst/>
            </a:prstGeom>
            <a:noFill/>
          </p:spPr>
          <p:txBody>
            <a:bodyPr wrap="square" rtlCol="0">
              <a:spAutoFit/>
            </a:bodyPr>
            <a:lstStyle/>
            <a:p>
              <a:pPr algn="ctr"/>
              <a:r>
                <a:rPr lang="en-US" dirty="0">
                  <a:solidFill>
                    <a:schemeClr val="bg1"/>
                  </a:solidFill>
                  <a:latin typeface="Lato Light" panose="020F0502020204030203" pitchFamily="34" charset="0"/>
                  <a:ea typeface="Lato Light" charset="0"/>
                  <a:cs typeface="Lato Light" charset="0"/>
                </a:rPr>
                <a:t>Human Computer Interaction 2018/2019</a:t>
              </a:r>
              <a:endParaRPr lang="en-US" dirty="0">
                <a:solidFill>
                  <a:schemeClr val="bg1"/>
                </a:solidFill>
                <a:latin typeface="Lato Light" charset="0"/>
                <a:ea typeface="Lato Light" charset="0"/>
                <a:cs typeface="Lato Light" charset="0"/>
              </a:endParaRPr>
            </a:p>
          </p:txBody>
        </p:sp>
      </p:grpSp>
      <p:pic>
        <p:nvPicPr>
          <p:cNvPr id="1030" name="Picture 6" descr="Risultati immagini per icona linkedin">
            <a:hlinkClick r:id="rId4"/>
            <a:extLst>
              <a:ext uri="{FF2B5EF4-FFF2-40B4-BE49-F238E27FC236}">
                <a16:creationId xmlns:a16="http://schemas.microsoft.com/office/drawing/2014/main" id="{89C11C25-990C-4017-8C32-92B64A12ED7C}"/>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0961809" y="11987885"/>
            <a:ext cx="985129" cy="9851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isultati immagini per icona github">
            <a:hlinkClick r:id="rId6"/>
            <a:extLst>
              <a:ext uri="{FF2B5EF4-FFF2-40B4-BE49-F238E27FC236}">
                <a16:creationId xmlns:a16="http://schemas.microsoft.com/office/drawing/2014/main" id="{23A60171-E851-4A7C-AEF5-83379B49999C}"/>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12204433" y="11922017"/>
            <a:ext cx="1116867" cy="1116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97820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1">
            <a:extLst>
              <a:ext uri="{FF2B5EF4-FFF2-40B4-BE49-F238E27FC236}">
                <a16:creationId xmlns:a16="http://schemas.microsoft.com/office/drawing/2014/main" id="{4020B631-391C-44B8-BD40-EA631EDF7171}"/>
              </a:ext>
            </a:extLst>
          </p:cNvPr>
          <p:cNvGraphicFramePr>
            <a:graphicFrameLocks noGrp="1"/>
          </p:cNvGraphicFramePr>
          <p:nvPr>
            <p:ph type="pic" sz="quarter" idx="14"/>
          </p:nvPr>
        </p:nvGraphicFramePr>
        <p:xfrm>
          <a:off x="1977525" y="2092611"/>
          <a:ext cx="10015182" cy="765660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7">
            <a:extLst>
              <a:ext uri="{FF2B5EF4-FFF2-40B4-BE49-F238E27FC236}">
                <a16:creationId xmlns:a16="http://schemas.microsoft.com/office/drawing/2014/main" id="{9F38DD43-4C5B-49B5-AAFF-2FAA8A49DDD9}"/>
              </a:ext>
            </a:extLst>
          </p:cNvPr>
          <p:cNvSpPr txBox="1"/>
          <p:nvPr/>
        </p:nvSpPr>
        <p:spPr>
          <a:xfrm>
            <a:off x="0" y="442866"/>
            <a:ext cx="24377650"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Interviews</a:t>
            </a:r>
          </a:p>
        </p:txBody>
      </p:sp>
      <p:sp>
        <p:nvSpPr>
          <p:cNvPr id="18" name="Rectangle 64">
            <a:extLst>
              <a:ext uri="{FF2B5EF4-FFF2-40B4-BE49-F238E27FC236}">
                <a16:creationId xmlns:a16="http://schemas.microsoft.com/office/drawing/2014/main" id="{09F9CF2C-9624-4512-876D-2C10FC09864D}"/>
              </a:ext>
            </a:extLst>
          </p:cNvPr>
          <p:cNvSpPr/>
          <p:nvPr/>
        </p:nvSpPr>
        <p:spPr>
          <a:xfrm>
            <a:off x="9601199" y="1668115"/>
            <a:ext cx="5117124"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 name="Fumetto: ovale 1">
            <a:extLst>
              <a:ext uri="{FF2B5EF4-FFF2-40B4-BE49-F238E27FC236}">
                <a16:creationId xmlns:a16="http://schemas.microsoft.com/office/drawing/2014/main" id="{576CB8FF-4430-4D61-8432-27BBF440B444}"/>
              </a:ext>
            </a:extLst>
          </p:cNvPr>
          <p:cNvSpPr/>
          <p:nvPr/>
        </p:nvSpPr>
        <p:spPr>
          <a:xfrm>
            <a:off x="872626" y="3341077"/>
            <a:ext cx="10015181" cy="4238144"/>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800" b="1" dirty="0">
              <a:solidFill>
                <a:schemeClr val="tx2"/>
              </a:solidFill>
            </a:endParaRPr>
          </a:p>
        </p:txBody>
      </p:sp>
      <p:sp>
        <p:nvSpPr>
          <p:cNvPr id="4" name="Fumetto: ovale 3">
            <a:extLst>
              <a:ext uri="{FF2B5EF4-FFF2-40B4-BE49-F238E27FC236}">
                <a16:creationId xmlns:a16="http://schemas.microsoft.com/office/drawing/2014/main" id="{FB47F67E-8856-48F5-8BC1-B7F901466B9A}"/>
              </a:ext>
            </a:extLst>
          </p:cNvPr>
          <p:cNvSpPr/>
          <p:nvPr/>
        </p:nvSpPr>
        <p:spPr>
          <a:xfrm flipH="1">
            <a:off x="10347802" y="5144807"/>
            <a:ext cx="13541152" cy="5684350"/>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400" dirty="0">
              <a:solidFill>
                <a:schemeClr val="tx2"/>
              </a:solidFill>
            </a:endParaRPr>
          </a:p>
          <a:p>
            <a:endParaRPr lang="it-IT" sz="3400" dirty="0">
              <a:solidFill>
                <a:schemeClr val="tx2"/>
              </a:solidFill>
            </a:endParaRPr>
          </a:p>
        </p:txBody>
      </p:sp>
      <p:sp>
        <p:nvSpPr>
          <p:cNvPr id="8" name="CasellaDiTesto 7">
            <a:extLst>
              <a:ext uri="{FF2B5EF4-FFF2-40B4-BE49-F238E27FC236}">
                <a16:creationId xmlns:a16="http://schemas.microsoft.com/office/drawing/2014/main" id="{D4F70633-34CC-42AF-8BCC-42E9EEAFA5A5}"/>
              </a:ext>
            </a:extLst>
          </p:cNvPr>
          <p:cNvSpPr txBox="1"/>
          <p:nvPr/>
        </p:nvSpPr>
        <p:spPr>
          <a:xfrm>
            <a:off x="1256556" y="10672201"/>
            <a:ext cx="12582537" cy="1754326"/>
          </a:xfrm>
          <a:prstGeom prst="rect">
            <a:avLst/>
          </a:prstGeom>
          <a:noFill/>
        </p:spPr>
        <p:txBody>
          <a:bodyPr wrap="square" rtlCol="0">
            <a:spAutoFit/>
          </a:bodyPr>
          <a:lstStyle/>
          <a:p>
            <a:r>
              <a:rPr lang="it-IT" b="1" dirty="0" err="1">
                <a:solidFill>
                  <a:schemeClr val="tx2"/>
                </a:solidFill>
              </a:rPr>
              <a:t>Conclusion</a:t>
            </a:r>
            <a:endParaRPr lang="it-IT" b="1" dirty="0">
              <a:solidFill>
                <a:schemeClr val="tx2"/>
              </a:solidFill>
            </a:endParaRPr>
          </a:p>
          <a:p>
            <a:r>
              <a:rPr lang="en-US" i="1" dirty="0">
                <a:solidFill>
                  <a:schemeClr val="accent1"/>
                </a:solidFill>
              </a:rPr>
              <a:t>Minimize the data that an agent must write, minimizing also the use of short memory</a:t>
            </a:r>
            <a:endParaRPr lang="it-IT" i="1" dirty="0">
              <a:solidFill>
                <a:schemeClr val="accent1"/>
              </a:solidFill>
            </a:endParaRPr>
          </a:p>
        </p:txBody>
      </p:sp>
      <p:sp>
        <p:nvSpPr>
          <p:cNvPr id="5" name="CasellaDiTesto 4">
            <a:extLst>
              <a:ext uri="{FF2B5EF4-FFF2-40B4-BE49-F238E27FC236}">
                <a16:creationId xmlns:a16="http://schemas.microsoft.com/office/drawing/2014/main" id="{730D108A-A575-49ED-9CA1-660142366790}"/>
              </a:ext>
            </a:extLst>
          </p:cNvPr>
          <p:cNvSpPr txBox="1"/>
          <p:nvPr/>
        </p:nvSpPr>
        <p:spPr>
          <a:xfrm>
            <a:off x="10802817" y="6577587"/>
            <a:ext cx="12318277" cy="3970318"/>
          </a:xfrm>
          <a:prstGeom prst="rect">
            <a:avLst/>
          </a:prstGeom>
          <a:noFill/>
        </p:spPr>
        <p:txBody>
          <a:bodyPr wrap="square" rtlCol="0">
            <a:spAutoFit/>
          </a:bodyPr>
          <a:lstStyle/>
          <a:p>
            <a:pPr algn="ctr"/>
            <a:r>
              <a:rPr lang="en-US" dirty="0">
                <a:solidFill>
                  <a:schemeClr val="tx2"/>
                </a:solidFill>
              </a:rPr>
              <a:t>When I do a survey, I have to write the number of the survey, the hour and finally the weight value, so I spend a lot of time and I can make errors. In addition, when I have to update a value, I have to remember the last value and perform the sum, so I can make errors.</a:t>
            </a:r>
          </a:p>
          <a:p>
            <a:pPr algn="ctr"/>
            <a:endParaRPr lang="en-US" dirty="0">
              <a:solidFill>
                <a:schemeClr val="tx2"/>
              </a:solidFill>
            </a:endParaRPr>
          </a:p>
          <a:p>
            <a:pPr algn="ctr"/>
            <a:endParaRPr lang="it-IT" dirty="0"/>
          </a:p>
        </p:txBody>
      </p:sp>
      <p:sp>
        <p:nvSpPr>
          <p:cNvPr id="6" name="CasellaDiTesto 5">
            <a:extLst>
              <a:ext uri="{FF2B5EF4-FFF2-40B4-BE49-F238E27FC236}">
                <a16:creationId xmlns:a16="http://schemas.microsoft.com/office/drawing/2014/main" id="{F01FC850-7AB8-4F5E-9BFC-1128033801F8}"/>
              </a:ext>
            </a:extLst>
          </p:cNvPr>
          <p:cNvSpPr txBox="1"/>
          <p:nvPr/>
        </p:nvSpPr>
        <p:spPr>
          <a:xfrm>
            <a:off x="1491040" y="4228303"/>
            <a:ext cx="8370277" cy="2677656"/>
          </a:xfrm>
          <a:prstGeom prst="rect">
            <a:avLst/>
          </a:prstGeom>
          <a:noFill/>
        </p:spPr>
        <p:txBody>
          <a:bodyPr wrap="square" rtlCol="0">
            <a:spAutoFit/>
          </a:bodyPr>
          <a:lstStyle/>
          <a:p>
            <a:pPr algn="ctr"/>
            <a:r>
              <a:rPr lang="en-US" sz="4400" b="1" dirty="0">
                <a:solidFill>
                  <a:schemeClr val="tx2"/>
                </a:solidFill>
              </a:rPr>
              <a:t>What problems do you encounter when you write data with the paper method?</a:t>
            </a:r>
            <a:endParaRPr lang="it-IT" sz="4400" b="1" dirty="0">
              <a:solidFill>
                <a:schemeClr val="tx2"/>
              </a:solidFill>
            </a:endParaRPr>
          </a:p>
          <a:p>
            <a:endParaRPr lang="it-IT" dirty="0"/>
          </a:p>
        </p:txBody>
      </p:sp>
    </p:spTree>
    <p:extLst>
      <p:ext uri="{BB962C8B-B14F-4D97-AF65-F5344CB8AC3E}">
        <p14:creationId xmlns:p14="http://schemas.microsoft.com/office/powerpoint/2010/main" val="2615662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1">
            <a:extLst>
              <a:ext uri="{FF2B5EF4-FFF2-40B4-BE49-F238E27FC236}">
                <a16:creationId xmlns:a16="http://schemas.microsoft.com/office/drawing/2014/main" id="{4020B631-391C-44B8-BD40-EA631EDF7171}"/>
              </a:ext>
            </a:extLst>
          </p:cNvPr>
          <p:cNvGraphicFramePr>
            <a:graphicFrameLocks noGrp="1"/>
          </p:cNvGraphicFramePr>
          <p:nvPr>
            <p:ph type="pic" sz="quarter" idx="14"/>
          </p:nvPr>
        </p:nvGraphicFramePr>
        <p:xfrm>
          <a:off x="1977525" y="2092611"/>
          <a:ext cx="10015182" cy="765660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7">
            <a:extLst>
              <a:ext uri="{FF2B5EF4-FFF2-40B4-BE49-F238E27FC236}">
                <a16:creationId xmlns:a16="http://schemas.microsoft.com/office/drawing/2014/main" id="{9F38DD43-4C5B-49B5-AAFF-2FAA8A49DDD9}"/>
              </a:ext>
            </a:extLst>
          </p:cNvPr>
          <p:cNvSpPr txBox="1"/>
          <p:nvPr/>
        </p:nvSpPr>
        <p:spPr>
          <a:xfrm>
            <a:off x="-29064" y="442866"/>
            <a:ext cx="24377650"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Interviews</a:t>
            </a:r>
          </a:p>
        </p:txBody>
      </p:sp>
      <p:sp>
        <p:nvSpPr>
          <p:cNvPr id="18" name="Rectangle 64">
            <a:extLst>
              <a:ext uri="{FF2B5EF4-FFF2-40B4-BE49-F238E27FC236}">
                <a16:creationId xmlns:a16="http://schemas.microsoft.com/office/drawing/2014/main" id="{09F9CF2C-9624-4512-876D-2C10FC09864D}"/>
              </a:ext>
            </a:extLst>
          </p:cNvPr>
          <p:cNvSpPr/>
          <p:nvPr/>
        </p:nvSpPr>
        <p:spPr>
          <a:xfrm>
            <a:off x="9601199" y="1668115"/>
            <a:ext cx="5117124"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2" name="Fumetto: ovale 1">
            <a:extLst>
              <a:ext uri="{FF2B5EF4-FFF2-40B4-BE49-F238E27FC236}">
                <a16:creationId xmlns:a16="http://schemas.microsoft.com/office/drawing/2014/main" id="{576CB8FF-4430-4D61-8432-27BBF440B444}"/>
              </a:ext>
            </a:extLst>
          </p:cNvPr>
          <p:cNvSpPr/>
          <p:nvPr/>
        </p:nvSpPr>
        <p:spPr>
          <a:xfrm>
            <a:off x="530211" y="3302168"/>
            <a:ext cx="10015181" cy="4264605"/>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sz="4400" b="1" dirty="0">
              <a:solidFill>
                <a:schemeClr val="tx2"/>
              </a:solidFill>
            </a:endParaRPr>
          </a:p>
          <a:p>
            <a:pPr algn="ctr"/>
            <a:endParaRPr lang="it-IT" dirty="0"/>
          </a:p>
        </p:txBody>
      </p:sp>
      <p:sp>
        <p:nvSpPr>
          <p:cNvPr id="4" name="Fumetto: ovale 3">
            <a:extLst>
              <a:ext uri="{FF2B5EF4-FFF2-40B4-BE49-F238E27FC236}">
                <a16:creationId xmlns:a16="http://schemas.microsoft.com/office/drawing/2014/main" id="{FB47F67E-8856-48F5-8BC1-B7F901466B9A}"/>
              </a:ext>
            </a:extLst>
          </p:cNvPr>
          <p:cNvSpPr/>
          <p:nvPr/>
        </p:nvSpPr>
        <p:spPr>
          <a:xfrm flipH="1">
            <a:off x="10972797" y="5152292"/>
            <a:ext cx="13155991" cy="5667050"/>
          </a:xfrm>
          <a:prstGeom prst="wedgeEllipseCallou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t-IT" sz="3400" dirty="0">
              <a:solidFill>
                <a:schemeClr val="accent1"/>
              </a:solidFill>
            </a:endParaRPr>
          </a:p>
          <a:p>
            <a:pPr marL="514350" indent="-514350">
              <a:buAutoNum type="arabicParenR"/>
            </a:pPr>
            <a:endParaRPr lang="it-IT" sz="3400" dirty="0">
              <a:solidFill>
                <a:schemeClr val="accent1"/>
              </a:solidFill>
            </a:endParaRPr>
          </a:p>
          <a:p>
            <a:pPr marL="514350" indent="-514350">
              <a:buAutoNum type="arabicParenR"/>
            </a:pPr>
            <a:endParaRPr lang="it-IT" sz="3400" dirty="0">
              <a:solidFill>
                <a:schemeClr val="accent1"/>
              </a:solidFill>
            </a:endParaRPr>
          </a:p>
          <a:p>
            <a:pPr marL="514350" indent="-514350" algn="ctr">
              <a:buAutoNum type="arabicParenR"/>
            </a:pPr>
            <a:endParaRPr lang="it-IT" dirty="0">
              <a:solidFill>
                <a:schemeClr val="accent1"/>
              </a:solidFill>
            </a:endParaRPr>
          </a:p>
          <a:p>
            <a:pPr marL="514350" indent="-514350">
              <a:buAutoNum type="arabicParenR"/>
            </a:pPr>
            <a:endParaRPr lang="it-IT" sz="3400" dirty="0">
              <a:solidFill>
                <a:schemeClr val="accent1"/>
              </a:solidFill>
            </a:endParaRPr>
          </a:p>
          <a:p>
            <a:endParaRPr lang="it-IT" sz="3400" dirty="0">
              <a:solidFill>
                <a:schemeClr val="accent1"/>
              </a:solidFill>
            </a:endParaRPr>
          </a:p>
          <a:p>
            <a:endParaRPr lang="it-IT" dirty="0"/>
          </a:p>
        </p:txBody>
      </p:sp>
      <p:sp>
        <p:nvSpPr>
          <p:cNvPr id="8" name="CasellaDiTesto 7">
            <a:extLst>
              <a:ext uri="{FF2B5EF4-FFF2-40B4-BE49-F238E27FC236}">
                <a16:creationId xmlns:a16="http://schemas.microsoft.com/office/drawing/2014/main" id="{D4F70633-34CC-42AF-8BCC-42E9EEAFA5A5}"/>
              </a:ext>
            </a:extLst>
          </p:cNvPr>
          <p:cNvSpPr txBox="1"/>
          <p:nvPr/>
        </p:nvSpPr>
        <p:spPr>
          <a:xfrm>
            <a:off x="1256556" y="10672201"/>
            <a:ext cx="12582537" cy="2308324"/>
          </a:xfrm>
          <a:prstGeom prst="rect">
            <a:avLst/>
          </a:prstGeom>
          <a:noFill/>
        </p:spPr>
        <p:txBody>
          <a:bodyPr wrap="square" rtlCol="0">
            <a:spAutoFit/>
          </a:bodyPr>
          <a:lstStyle/>
          <a:p>
            <a:r>
              <a:rPr lang="it-IT" b="1" dirty="0" err="1">
                <a:solidFill>
                  <a:schemeClr val="tx2"/>
                </a:solidFill>
              </a:rPr>
              <a:t>Conclusion</a:t>
            </a:r>
            <a:endParaRPr lang="it-IT" b="1" dirty="0">
              <a:solidFill>
                <a:schemeClr val="tx2"/>
              </a:solidFill>
            </a:endParaRPr>
          </a:p>
          <a:p>
            <a:r>
              <a:rPr lang="it-IT" i="1" dirty="0">
                <a:solidFill>
                  <a:schemeClr val="accent1"/>
                </a:solidFill>
              </a:rPr>
              <a:t>The agent must </a:t>
            </a:r>
            <a:r>
              <a:rPr lang="it-IT" i="1" dirty="0" err="1">
                <a:solidFill>
                  <a:schemeClr val="accent1"/>
                </a:solidFill>
              </a:rPr>
              <a:t>always</a:t>
            </a:r>
            <a:r>
              <a:rPr lang="it-IT" i="1" dirty="0">
                <a:solidFill>
                  <a:schemeClr val="accent1"/>
                </a:solidFill>
              </a:rPr>
              <a:t> know the </a:t>
            </a:r>
            <a:r>
              <a:rPr lang="it-IT" i="1" dirty="0" err="1">
                <a:solidFill>
                  <a:schemeClr val="accent1"/>
                </a:solidFill>
              </a:rPr>
              <a:t>processes</a:t>
            </a:r>
            <a:r>
              <a:rPr lang="it-IT" i="1" dirty="0">
                <a:solidFill>
                  <a:schemeClr val="accent1"/>
                </a:solidFill>
              </a:rPr>
              <a:t> </a:t>
            </a:r>
            <a:r>
              <a:rPr lang="it-IT" i="1" dirty="0" err="1">
                <a:solidFill>
                  <a:schemeClr val="accent1"/>
                </a:solidFill>
              </a:rPr>
              <a:t>that</a:t>
            </a:r>
            <a:r>
              <a:rPr lang="it-IT" i="1" dirty="0">
                <a:solidFill>
                  <a:schemeClr val="accent1"/>
                </a:solidFill>
              </a:rPr>
              <a:t> he </a:t>
            </a:r>
            <a:r>
              <a:rPr lang="it-IT" i="1" dirty="0" err="1">
                <a:solidFill>
                  <a:schemeClr val="accent1"/>
                </a:solidFill>
              </a:rPr>
              <a:t>is</a:t>
            </a:r>
            <a:r>
              <a:rPr lang="it-IT" i="1" dirty="0">
                <a:solidFill>
                  <a:schemeClr val="accent1"/>
                </a:solidFill>
              </a:rPr>
              <a:t> monitoring and he must be </a:t>
            </a:r>
            <a:r>
              <a:rPr lang="it-IT" i="1" dirty="0" err="1">
                <a:solidFill>
                  <a:schemeClr val="accent1"/>
                </a:solidFill>
              </a:rPr>
              <a:t>able</a:t>
            </a:r>
            <a:r>
              <a:rPr lang="it-IT" i="1" dirty="0">
                <a:solidFill>
                  <a:schemeClr val="accent1"/>
                </a:solidFill>
              </a:rPr>
              <a:t> to </a:t>
            </a:r>
            <a:r>
              <a:rPr lang="it-IT" i="1" dirty="0" err="1">
                <a:solidFill>
                  <a:schemeClr val="accent1"/>
                </a:solidFill>
              </a:rPr>
              <a:t>change</a:t>
            </a:r>
            <a:r>
              <a:rPr lang="it-IT" i="1" dirty="0">
                <a:solidFill>
                  <a:schemeClr val="accent1"/>
                </a:solidFill>
              </a:rPr>
              <a:t> </a:t>
            </a:r>
            <a:r>
              <a:rPr lang="it-IT" i="1" dirty="0" err="1">
                <a:solidFill>
                  <a:schemeClr val="accent1"/>
                </a:solidFill>
              </a:rPr>
              <a:t>them</a:t>
            </a:r>
            <a:r>
              <a:rPr lang="it-IT" i="1" dirty="0">
                <a:solidFill>
                  <a:schemeClr val="accent1"/>
                </a:solidFill>
              </a:rPr>
              <a:t> </a:t>
            </a:r>
            <a:r>
              <a:rPr lang="it-IT" i="1" dirty="0" err="1">
                <a:solidFill>
                  <a:schemeClr val="accent1"/>
                </a:solidFill>
              </a:rPr>
              <a:t>easily</a:t>
            </a:r>
            <a:endParaRPr lang="it-IT" i="1" dirty="0">
              <a:solidFill>
                <a:schemeClr val="accent1"/>
              </a:solidFill>
            </a:endParaRPr>
          </a:p>
          <a:p>
            <a:endParaRPr lang="it-IT" i="1" dirty="0"/>
          </a:p>
        </p:txBody>
      </p:sp>
      <p:sp>
        <p:nvSpPr>
          <p:cNvPr id="5" name="CasellaDiTesto 4">
            <a:extLst>
              <a:ext uri="{FF2B5EF4-FFF2-40B4-BE49-F238E27FC236}">
                <a16:creationId xmlns:a16="http://schemas.microsoft.com/office/drawing/2014/main" id="{77CBA7AD-295E-41FB-9FFE-324B16A9B6B8}"/>
              </a:ext>
            </a:extLst>
          </p:cNvPr>
          <p:cNvSpPr txBox="1"/>
          <p:nvPr/>
        </p:nvSpPr>
        <p:spPr>
          <a:xfrm>
            <a:off x="950907" y="3658011"/>
            <a:ext cx="8790970" cy="3908762"/>
          </a:xfrm>
          <a:prstGeom prst="rect">
            <a:avLst/>
          </a:prstGeom>
          <a:noFill/>
        </p:spPr>
        <p:txBody>
          <a:bodyPr wrap="square" rtlCol="0">
            <a:spAutoFit/>
          </a:bodyPr>
          <a:lstStyle/>
          <a:p>
            <a:pPr algn="ctr"/>
            <a:endParaRPr lang="it-IT" b="1" dirty="0">
              <a:solidFill>
                <a:schemeClr val="tx2"/>
              </a:solidFill>
            </a:endParaRPr>
          </a:p>
          <a:p>
            <a:pPr algn="ctr"/>
            <a:r>
              <a:rPr lang="it-IT" sz="4400" b="1" dirty="0" err="1">
                <a:solidFill>
                  <a:schemeClr val="tx2"/>
                </a:solidFill>
              </a:rPr>
              <a:t>What</a:t>
            </a:r>
            <a:r>
              <a:rPr lang="it-IT" sz="4400" b="1" dirty="0">
                <a:solidFill>
                  <a:schemeClr val="tx2"/>
                </a:solidFill>
              </a:rPr>
              <a:t> </a:t>
            </a:r>
            <a:r>
              <a:rPr lang="it-IT" sz="4400" b="1" dirty="0" err="1">
                <a:solidFill>
                  <a:schemeClr val="tx2"/>
                </a:solidFill>
              </a:rPr>
              <a:t>problems</a:t>
            </a:r>
            <a:r>
              <a:rPr lang="it-IT" sz="4400" b="1" dirty="0">
                <a:solidFill>
                  <a:schemeClr val="tx2"/>
                </a:solidFill>
              </a:rPr>
              <a:t> do </a:t>
            </a:r>
            <a:r>
              <a:rPr lang="it-IT" sz="4400" b="1" dirty="0" err="1">
                <a:solidFill>
                  <a:schemeClr val="tx2"/>
                </a:solidFill>
              </a:rPr>
              <a:t>you</a:t>
            </a:r>
            <a:r>
              <a:rPr lang="it-IT" sz="4400" b="1" dirty="0">
                <a:solidFill>
                  <a:schemeClr val="tx2"/>
                </a:solidFill>
              </a:rPr>
              <a:t> </a:t>
            </a:r>
            <a:r>
              <a:rPr lang="it-IT" sz="4400" b="1" dirty="0" err="1">
                <a:solidFill>
                  <a:schemeClr val="tx2"/>
                </a:solidFill>
              </a:rPr>
              <a:t>encounter</a:t>
            </a:r>
            <a:r>
              <a:rPr lang="it-IT" sz="4400" b="1" dirty="0">
                <a:solidFill>
                  <a:schemeClr val="tx2"/>
                </a:solidFill>
              </a:rPr>
              <a:t> </a:t>
            </a:r>
            <a:r>
              <a:rPr lang="it-IT" sz="4400" b="1" dirty="0" err="1">
                <a:solidFill>
                  <a:schemeClr val="tx2"/>
                </a:solidFill>
              </a:rPr>
              <a:t>when</a:t>
            </a:r>
            <a:r>
              <a:rPr lang="it-IT" sz="4400" b="1" dirty="0">
                <a:solidFill>
                  <a:schemeClr val="tx2"/>
                </a:solidFill>
              </a:rPr>
              <a:t> </a:t>
            </a:r>
            <a:r>
              <a:rPr lang="it-IT" sz="4400" b="1" dirty="0" err="1">
                <a:solidFill>
                  <a:schemeClr val="tx2"/>
                </a:solidFill>
              </a:rPr>
              <a:t>you</a:t>
            </a:r>
            <a:r>
              <a:rPr lang="it-IT" sz="4400" b="1" dirty="0">
                <a:solidFill>
                  <a:schemeClr val="tx2"/>
                </a:solidFill>
              </a:rPr>
              <a:t> </a:t>
            </a:r>
            <a:r>
              <a:rPr lang="it-IT" sz="4400" b="1" dirty="0" err="1">
                <a:solidFill>
                  <a:schemeClr val="tx2"/>
                </a:solidFill>
              </a:rPr>
              <a:t>change</a:t>
            </a:r>
            <a:r>
              <a:rPr lang="it-IT" sz="4400" b="1" dirty="0">
                <a:solidFill>
                  <a:schemeClr val="tx2"/>
                </a:solidFill>
              </a:rPr>
              <a:t> production </a:t>
            </a:r>
            <a:r>
              <a:rPr lang="it-IT" sz="4400" b="1" dirty="0" err="1">
                <a:solidFill>
                  <a:schemeClr val="tx2"/>
                </a:solidFill>
              </a:rPr>
              <a:t>processes</a:t>
            </a:r>
            <a:r>
              <a:rPr lang="it-IT" sz="4400" b="1" dirty="0">
                <a:solidFill>
                  <a:schemeClr val="tx2"/>
                </a:solidFill>
              </a:rPr>
              <a:t> with the paper </a:t>
            </a:r>
            <a:r>
              <a:rPr lang="it-IT" sz="4400" b="1" dirty="0" err="1">
                <a:solidFill>
                  <a:schemeClr val="tx2"/>
                </a:solidFill>
              </a:rPr>
              <a:t>method</a:t>
            </a:r>
            <a:r>
              <a:rPr lang="it-IT" sz="4400" b="1" dirty="0">
                <a:solidFill>
                  <a:schemeClr val="tx2"/>
                </a:solidFill>
              </a:rPr>
              <a:t>?</a:t>
            </a:r>
          </a:p>
          <a:p>
            <a:endParaRPr lang="it-IT" dirty="0"/>
          </a:p>
        </p:txBody>
      </p:sp>
      <p:sp>
        <p:nvSpPr>
          <p:cNvPr id="6" name="CasellaDiTesto 5">
            <a:extLst>
              <a:ext uri="{FF2B5EF4-FFF2-40B4-BE49-F238E27FC236}">
                <a16:creationId xmlns:a16="http://schemas.microsoft.com/office/drawing/2014/main" id="{2E848B12-46C4-4568-A924-EF41B0CBDFB7}"/>
              </a:ext>
            </a:extLst>
          </p:cNvPr>
          <p:cNvSpPr txBox="1"/>
          <p:nvPr/>
        </p:nvSpPr>
        <p:spPr>
          <a:xfrm>
            <a:off x="11686321" y="6582880"/>
            <a:ext cx="11728941" cy="4493538"/>
          </a:xfrm>
          <a:prstGeom prst="rect">
            <a:avLst/>
          </a:prstGeom>
          <a:noFill/>
        </p:spPr>
        <p:txBody>
          <a:bodyPr wrap="square" rtlCol="0">
            <a:spAutoFit/>
          </a:bodyPr>
          <a:lstStyle/>
          <a:p>
            <a:pPr algn="ctr"/>
            <a:r>
              <a:rPr lang="it-IT" dirty="0" err="1">
                <a:solidFill>
                  <a:schemeClr val="accent1"/>
                </a:solidFill>
              </a:rPr>
              <a:t>If</a:t>
            </a:r>
            <a:r>
              <a:rPr lang="it-IT" dirty="0">
                <a:solidFill>
                  <a:schemeClr val="accent1"/>
                </a:solidFill>
              </a:rPr>
              <a:t> I </a:t>
            </a:r>
            <a:r>
              <a:rPr lang="it-IT" dirty="0" err="1">
                <a:solidFill>
                  <a:schemeClr val="accent1"/>
                </a:solidFill>
              </a:rPr>
              <a:t>forgot</a:t>
            </a:r>
            <a:r>
              <a:rPr lang="it-IT" dirty="0">
                <a:solidFill>
                  <a:schemeClr val="accent1"/>
                </a:solidFill>
              </a:rPr>
              <a:t> the papers </a:t>
            </a:r>
            <a:r>
              <a:rPr lang="it-IT" dirty="0" err="1">
                <a:solidFill>
                  <a:schemeClr val="accent1"/>
                </a:solidFill>
              </a:rPr>
              <a:t>related</a:t>
            </a:r>
            <a:r>
              <a:rPr lang="it-IT" dirty="0">
                <a:solidFill>
                  <a:schemeClr val="accent1"/>
                </a:solidFill>
              </a:rPr>
              <a:t> to a </a:t>
            </a:r>
            <a:r>
              <a:rPr lang="it-IT" dirty="0" err="1">
                <a:solidFill>
                  <a:schemeClr val="accent1"/>
                </a:solidFill>
              </a:rPr>
              <a:t>process</a:t>
            </a:r>
            <a:r>
              <a:rPr lang="it-IT" dirty="0">
                <a:solidFill>
                  <a:schemeClr val="accent1"/>
                </a:solidFill>
              </a:rPr>
              <a:t> in </a:t>
            </a:r>
            <a:r>
              <a:rPr lang="it-IT" dirty="0" err="1">
                <a:solidFill>
                  <a:schemeClr val="accent1"/>
                </a:solidFill>
              </a:rPr>
              <a:t>each</a:t>
            </a:r>
            <a:r>
              <a:rPr lang="it-IT" dirty="0">
                <a:solidFill>
                  <a:schemeClr val="accent1"/>
                </a:solidFill>
              </a:rPr>
              <a:t> location of the machine, I </a:t>
            </a:r>
            <a:r>
              <a:rPr lang="it-IT" dirty="0" err="1">
                <a:solidFill>
                  <a:schemeClr val="accent1"/>
                </a:solidFill>
              </a:rPr>
              <a:t>don’t</a:t>
            </a:r>
            <a:r>
              <a:rPr lang="it-IT" dirty="0">
                <a:solidFill>
                  <a:schemeClr val="accent1"/>
                </a:solidFill>
              </a:rPr>
              <a:t> </a:t>
            </a:r>
            <a:r>
              <a:rPr lang="it-IT" dirty="0" err="1">
                <a:solidFill>
                  <a:schemeClr val="accent1"/>
                </a:solidFill>
              </a:rPr>
              <a:t>remember</a:t>
            </a:r>
            <a:r>
              <a:rPr lang="it-IT" dirty="0">
                <a:solidFill>
                  <a:schemeClr val="accent1"/>
                </a:solidFill>
              </a:rPr>
              <a:t> the machines </a:t>
            </a:r>
            <a:r>
              <a:rPr lang="it-IT" dirty="0" err="1">
                <a:solidFill>
                  <a:schemeClr val="accent1"/>
                </a:solidFill>
              </a:rPr>
              <a:t>that</a:t>
            </a:r>
            <a:r>
              <a:rPr lang="it-IT" dirty="0">
                <a:solidFill>
                  <a:schemeClr val="accent1"/>
                </a:solidFill>
              </a:rPr>
              <a:t> </a:t>
            </a:r>
            <a:r>
              <a:rPr lang="it-IT" dirty="0" err="1">
                <a:solidFill>
                  <a:schemeClr val="accent1"/>
                </a:solidFill>
              </a:rPr>
              <a:t>I’m</a:t>
            </a:r>
            <a:r>
              <a:rPr lang="it-IT" dirty="0">
                <a:solidFill>
                  <a:schemeClr val="accent1"/>
                </a:solidFill>
              </a:rPr>
              <a:t> monitoring. In </a:t>
            </a:r>
            <a:r>
              <a:rPr lang="it-IT" dirty="0" err="1">
                <a:solidFill>
                  <a:schemeClr val="accent1"/>
                </a:solidFill>
              </a:rPr>
              <a:t>addition</a:t>
            </a:r>
            <a:r>
              <a:rPr lang="it-IT" dirty="0">
                <a:solidFill>
                  <a:schemeClr val="accent1"/>
                </a:solidFill>
              </a:rPr>
              <a:t>, </a:t>
            </a:r>
            <a:r>
              <a:rPr lang="it-IT" dirty="0" err="1">
                <a:solidFill>
                  <a:schemeClr val="accent1"/>
                </a:solidFill>
              </a:rPr>
              <a:t>if</a:t>
            </a:r>
            <a:r>
              <a:rPr lang="it-IT" dirty="0">
                <a:solidFill>
                  <a:schemeClr val="accent1"/>
                </a:solidFill>
              </a:rPr>
              <a:t> I </a:t>
            </a:r>
            <a:r>
              <a:rPr lang="it-IT" dirty="0" err="1">
                <a:solidFill>
                  <a:schemeClr val="accent1"/>
                </a:solidFill>
              </a:rPr>
              <a:t>have</a:t>
            </a:r>
            <a:r>
              <a:rPr lang="it-IT" dirty="0">
                <a:solidFill>
                  <a:schemeClr val="accent1"/>
                </a:solidFill>
              </a:rPr>
              <a:t> </a:t>
            </a:r>
            <a:r>
              <a:rPr lang="it-IT" dirty="0" err="1">
                <a:solidFill>
                  <a:schemeClr val="accent1"/>
                </a:solidFill>
              </a:rPr>
              <a:t>all</a:t>
            </a:r>
            <a:r>
              <a:rPr lang="it-IT" dirty="0">
                <a:solidFill>
                  <a:schemeClr val="accent1"/>
                </a:solidFill>
              </a:rPr>
              <a:t> papers with me in </a:t>
            </a:r>
            <a:r>
              <a:rPr lang="it-IT" dirty="0" err="1">
                <a:solidFill>
                  <a:schemeClr val="accent1"/>
                </a:solidFill>
              </a:rPr>
              <a:t>each</a:t>
            </a:r>
            <a:r>
              <a:rPr lang="it-IT" dirty="0">
                <a:solidFill>
                  <a:schemeClr val="accent1"/>
                </a:solidFill>
              </a:rPr>
              <a:t> machine, I </a:t>
            </a:r>
            <a:r>
              <a:rPr lang="it-IT" dirty="0" err="1">
                <a:solidFill>
                  <a:schemeClr val="accent1"/>
                </a:solidFill>
              </a:rPr>
              <a:t>have</a:t>
            </a:r>
            <a:r>
              <a:rPr lang="it-IT" dirty="0">
                <a:solidFill>
                  <a:schemeClr val="accent1"/>
                </a:solidFill>
              </a:rPr>
              <a:t> a </a:t>
            </a:r>
            <a:r>
              <a:rPr lang="it-IT" dirty="0" err="1">
                <a:solidFill>
                  <a:schemeClr val="accent1"/>
                </a:solidFill>
              </a:rPr>
              <a:t>lot</a:t>
            </a:r>
            <a:r>
              <a:rPr lang="it-IT" dirty="0">
                <a:solidFill>
                  <a:schemeClr val="accent1"/>
                </a:solidFill>
              </a:rPr>
              <a:t> of papers and </a:t>
            </a:r>
            <a:r>
              <a:rPr lang="it-IT" dirty="0" err="1">
                <a:solidFill>
                  <a:schemeClr val="accent1"/>
                </a:solidFill>
              </a:rPr>
              <a:t>it’s</a:t>
            </a:r>
            <a:r>
              <a:rPr lang="it-IT" dirty="0">
                <a:solidFill>
                  <a:schemeClr val="accent1"/>
                </a:solidFill>
              </a:rPr>
              <a:t> more </a:t>
            </a:r>
            <a:r>
              <a:rPr lang="it-IT" dirty="0" err="1">
                <a:solidFill>
                  <a:schemeClr val="accent1"/>
                </a:solidFill>
              </a:rPr>
              <a:t>difficult</a:t>
            </a:r>
            <a:r>
              <a:rPr lang="it-IT" dirty="0">
                <a:solidFill>
                  <a:schemeClr val="accent1"/>
                </a:solidFill>
              </a:rPr>
              <a:t> to </a:t>
            </a:r>
            <a:r>
              <a:rPr lang="it-IT" dirty="0" err="1">
                <a:solidFill>
                  <a:schemeClr val="accent1"/>
                </a:solidFill>
              </a:rPr>
              <a:t>manage</a:t>
            </a:r>
            <a:r>
              <a:rPr lang="it-IT" dirty="0">
                <a:solidFill>
                  <a:schemeClr val="accent1"/>
                </a:solidFill>
              </a:rPr>
              <a:t> </a:t>
            </a:r>
            <a:r>
              <a:rPr lang="it-IT" dirty="0" err="1">
                <a:solidFill>
                  <a:schemeClr val="accent1"/>
                </a:solidFill>
              </a:rPr>
              <a:t>all</a:t>
            </a:r>
            <a:r>
              <a:rPr lang="it-IT" dirty="0">
                <a:solidFill>
                  <a:schemeClr val="accent1"/>
                </a:solidFill>
              </a:rPr>
              <a:t> of </a:t>
            </a:r>
            <a:r>
              <a:rPr lang="it-IT" dirty="0" err="1">
                <a:solidFill>
                  <a:schemeClr val="accent1"/>
                </a:solidFill>
              </a:rPr>
              <a:t>them</a:t>
            </a:r>
            <a:r>
              <a:rPr lang="it-IT" dirty="0">
                <a:solidFill>
                  <a:schemeClr val="accent1"/>
                </a:solidFill>
              </a:rPr>
              <a:t>, </a:t>
            </a:r>
            <a:r>
              <a:rPr lang="it-IT" dirty="0" err="1">
                <a:solidFill>
                  <a:schemeClr val="accent1"/>
                </a:solidFill>
              </a:rPr>
              <a:t>increasing</a:t>
            </a:r>
            <a:r>
              <a:rPr lang="it-IT" dirty="0">
                <a:solidFill>
                  <a:schemeClr val="accent1"/>
                </a:solidFill>
              </a:rPr>
              <a:t> </a:t>
            </a:r>
            <a:r>
              <a:rPr lang="it-IT" dirty="0" err="1">
                <a:solidFill>
                  <a:schemeClr val="accent1"/>
                </a:solidFill>
              </a:rPr>
              <a:t>errors</a:t>
            </a:r>
            <a:r>
              <a:rPr lang="it-IT" dirty="0">
                <a:solidFill>
                  <a:schemeClr val="accent1"/>
                </a:solidFill>
              </a:rPr>
              <a:t> and time of work.</a:t>
            </a:r>
          </a:p>
          <a:p>
            <a:endParaRPr lang="it-IT" sz="3400" dirty="0">
              <a:solidFill>
                <a:schemeClr val="accent1"/>
              </a:solidFill>
            </a:endParaRPr>
          </a:p>
          <a:p>
            <a:endParaRPr lang="it-IT" dirty="0"/>
          </a:p>
        </p:txBody>
      </p:sp>
    </p:spTree>
    <p:extLst>
      <p:ext uri="{BB962C8B-B14F-4D97-AF65-F5344CB8AC3E}">
        <p14:creationId xmlns:p14="http://schemas.microsoft.com/office/powerpoint/2010/main" val="28295121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107037" y="145176"/>
            <a:ext cx="24377650" cy="1200329"/>
          </a:xfrm>
          <a:prstGeom prst="rect">
            <a:avLst/>
          </a:prstGeom>
          <a:noFill/>
          <a:ln>
            <a:noFill/>
          </a:ln>
        </p:spPr>
        <p:txBody>
          <a:bodyPr wrap="square" rtlCol="0">
            <a:spAutoFit/>
          </a:bodyPr>
          <a:lstStyle/>
          <a:p>
            <a:pPr algn="ctr"/>
            <a:r>
              <a:rPr lang="en-US" sz="72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1° prototype - HTA</a:t>
            </a:r>
          </a:p>
        </p:txBody>
      </p:sp>
      <p:sp>
        <p:nvSpPr>
          <p:cNvPr id="6" name="Rectangle 64">
            <a:extLst>
              <a:ext uri="{FF2B5EF4-FFF2-40B4-BE49-F238E27FC236}">
                <a16:creationId xmlns:a16="http://schemas.microsoft.com/office/drawing/2014/main" id="{1D826F63-116C-4958-9054-7572F5871150}"/>
              </a:ext>
            </a:extLst>
          </p:cNvPr>
          <p:cNvSpPr/>
          <p:nvPr/>
        </p:nvSpPr>
        <p:spPr>
          <a:xfrm>
            <a:off x="8413879" y="1345505"/>
            <a:ext cx="779913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 name="Immagine 3" descr="Immagine che contiene screenshot&#10;&#10;Descrizione generata automaticamente">
            <a:extLst>
              <a:ext uri="{FF2B5EF4-FFF2-40B4-BE49-F238E27FC236}">
                <a16:creationId xmlns:a16="http://schemas.microsoft.com/office/drawing/2014/main" id="{BB9C0020-215F-4FC7-835A-FD6E19F7CBB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469" y="2177895"/>
            <a:ext cx="22062712" cy="10944004"/>
          </a:xfrm>
          <a:prstGeom prst="rect">
            <a:avLst/>
          </a:prstGeom>
        </p:spPr>
      </p:pic>
    </p:spTree>
    <p:extLst>
      <p:ext uri="{BB962C8B-B14F-4D97-AF65-F5344CB8AC3E}">
        <p14:creationId xmlns:p14="http://schemas.microsoft.com/office/powerpoint/2010/main" val="374759872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descr="Immagine che contiene testo&#10;&#10;Descrizione generata automaticamente">
            <a:extLst>
              <a:ext uri="{FF2B5EF4-FFF2-40B4-BE49-F238E27FC236}">
                <a16:creationId xmlns:a16="http://schemas.microsoft.com/office/drawing/2014/main" id="{45B794B4-C07D-4058-8B83-E11799E607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65307" y="3033269"/>
            <a:ext cx="18941398" cy="10403320"/>
          </a:xfrm>
          <a:prstGeom prst="rect">
            <a:avLst/>
          </a:prstGeom>
        </p:spPr>
      </p:pic>
      <p:sp>
        <p:nvSpPr>
          <p:cNvPr id="68" name="TextBox 67">
            <a:extLst>
              <a:ext uri="{FF2B5EF4-FFF2-40B4-BE49-F238E27FC236}">
                <a16:creationId xmlns:a16="http://schemas.microsoft.com/office/drawing/2014/main" id="{49EE461F-6FE3-F34B-A1D8-65C934899444}"/>
              </a:ext>
            </a:extLst>
          </p:cNvPr>
          <p:cNvSpPr txBox="1"/>
          <p:nvPr/>
        </p:nvSpPr>
        <p:spPr>
          <a:xfrm>
            <a:off x="232198" y="487735"/>
            <a:ext cx="24377650" cy="1200329"/>
          </a:xfrm>
          <a:prstGeom prst="rect">
            <a:avLst/>
          </a:prstGeom>
          <a:noFill/>
          <a:ln>
            <a:noFill/>
          </a:ln>
        </p:spPr>
        <p:txBody>
          <a:bodyPr wrap="square" rtlCol="0">
            <a:spAutoFit/>
          </a:bodyPr>
          <a:lstStyle/>
          <a:p>
            <a:pPr algn="ctr"/>
            <a:r>
              <a:rPr lang="en-US" sz="72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1° prototype - STN</a:t>
            </a:r>
          </a:p>
        </p:txBody>
      </p:sp>
      <p:sp>
        <p:nvSpPr>
          <p:cNvPr id="7" name="Rectangle 64">
            <a:extLst>
              <a:ext uri="{FF2B5EF4-FFF2-40B4-BE49-F238E27FC236}">
                <a16:creationId xmlns:a16="http://schemas.microsoft.com/office/drawing/2014/main" id="{86F12964-D791-4CA2-B1F9-62A6C2BDA0DD}"/>
              </a:ext>
            </a:extLst>
          </p:cNvPr>
          <p:cNvSpPr/>
          <p:nvPr/>
        </p:nvSpPr>
        <p:spPr>
          <a:xfrm flipV="1">
            <a:off x="8686799" y="1652604"/>
            <a:ext cx="7737231"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9" name="Sottotitolo 2">
            <a:extLst>
              <a:ext uri="{FF2B5EF4-FFF2-40B4-BE49-F238E27FC236}">
                <a16:creationId xmlns:a16="http://schemas.microsoft.com/office/drawing/2014/main" id="{56BFD1F4-8651-48DE-83FA-6B8A7E5E57F1}"/>
              </a:ext>
            </a:extLst>
          </p:cNvPr>
          <p:cNvSpPr txBox="1">
            <a:spLocks/>
          </p:cNvSpPr>
          <p:nvPr/>
        </p:nvSpPr>
        <p:spPr>
          <a:xfrm>
            <a:off x="580864" y="1922893"/>
            <a:ext cx="6323651" cy="7691295"/>
          </a:xfrm>
          <a:prstGeom prst="rect">
            <a:avLst/>
          </a:prstGeom>
        </p:spPr>
        <p:txBody>
          <a:bodyPr vert="horz" lIns="182832" tIns="91416" rIns="182832" bIns="91416"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4199" b="1" dirty="0">
                <a:solidFill>
                  <a:schemeClr val="accent1"/>
                </a:solidFill>
              </a:rPr>
              <a:t>System feedback</a:t>
            </a:r>
            <a:endParaRPr lang="it-IT" sz="4199" dirty="0">
              <a:solidFill>
                <a:schemeClr val="accent1"/>
              </a:solidFill>
            </a:endParaRPr>
          </a:p>
          <a:p>
            <a:pPr algn="l"/>
            <a:r>
              <a:rPr lang="it-IT" sz="2999" b="1" dirty="0">
                <a:solidFill>
                  <a:schemeClr val="accent1"/>
                </a:solidFill>
              </a:rPr>
              <a:t>#1 </a:t>
            </a:r>
            <a:r>
              <a:rPr lang="it-IT" sz="2999" dirty="0">
                <a:solidFill>
                  <a:schemeClr val="accent1"/>
                </a:solidFill>
              </a:rPr>
              <a:t>Show </a:t>
            </a:r>
            <a:r>
              <a:rPr lang="it-IT" sz="2999" dirty="0" err="1">
                <a:solidFill>
                  <a:schemeClr val="accent1"/>
                </a:solidFill>
              </a:rPr>
              <a:t>error</a:t>
            </a:r>
            <a:r>
              <a:rPr lang="it-IT" sz="2999" dirty="0">
                <a:solidFill>
                  <a:schemeClr val="accent1"/>
                </a:solidFill>
              </a:rPr>
              <a:t> </a:t>
            </a:r>
            <a:r>
              <a:rPr lang="it-IT" sz="2999" dirty="0" err="1">
                <a:solidFill>
                  <a:schemeClr val="accent1"/>
                </a:solidFill>
              </a:rPr>
              <a:t>message</a:t>
            </a:r>
            <a:endParaRPr lang="it-IT" sz="2999" dirty="0">
              <a:solidFill>
                <a:schemeClr val="accent1"/>
              </a:solidFill>
            </a:endParaRPr>
          </a:p>
          <a:p>
            <a:pPr algn="l"/>
            <a:r>
              <a:rPr lang="it-IT" sz="2999" b="1" dirty="0">
                <a:solidFill>
                  <a:schemeClr val="accent1"/>
                </a:solidFill>
              </a:rPr>
              <a:t>#2 </a:t>
            </a:r>
            <a:r>
              <a:rPr lang="it-IT" sz="2999" dirty="0">
                <a:solidFill>
                  <a:schemeClr val="accent1"/>
                </a:solidFill>
              </a:rPr>
              <a:t>Go to the landing page</a:t>
            </a:r>
          </a:p>
          <a:p>
            <a:pPr algn="l"/>
            <a:r>
              <a:rPr lang="it-IT" sz="2999" b="1" dirty="0">
                <a:solidFill>
                  <a:schemeClr val="accent1"/>
                </a:solidFill>
              </a:rPr>
              <a:t>#3 </a:t>
            </a:r>
            <a:r>
              <a:rPr lang="it-IT" sz="2999" dirty="0">
                <a:solidFill>
                  <a:schemeClr val="accent1"/>
                </a:solidFill>
              </a:rPr>
              <a:t>Show agent data</a:t>
            </a:r>
          </a:p>
          <a:p>
            <a:pPr algn="l"/>
            <a:r>
              <a:rPr lang="it-IT" sz="2999" b="1" dirty="0">
                <a:solidFill>
                  <a:schemeClr val="accent1"/>
                </a:solidFill>
              </a:rPr>
              <a:t>#4 </a:t>
            </a:r>
            <a:r>
              <a:rPr lang="it-IT" sz="2999" dirty="0">
                <a:solidFill>
                  <a:schemeClr val="accent1"/>
                </a:solidFill>
              </a:rPr>
              <a:t>Open popup to </a:t>
            </a:r>
            <a:r>
              <a:rPr lang="it-IT" sz="2999" dirty="0" err="1">
                <a:solidFill>
                  <a:schemeClr val="accent1"/>
                </a:solidFill>
              </a:rPr>
              <a:t>view</a:t>
            </a:r>
            <a:r>
              <a:rPr lang="it-IT" sz="2999" dirty="0">
                <a:solidFill>
                  <a:schemeClr val="accent1"/>
                </a:solidFill>
              </a:rPr>
              <a:t> the graphic of </a:t>
            </a:r>
            <a:r>
              <a:rPr lang="it-IT" sz="2999" dirty="0" err="1">
                <a:solidFill>
                  <a:schemeClr val="accent1"/>
                </a:solidFill>
              </a:rPr>
              <a:t>concluded</a:t>
            </a:r>
            <a:r>
              <a:rPr lang="it-IT" sz="2999" dirty="0">
                <a:solidFill>
                  <a:schemeClr val="accent1"/>
                </a:solidFill>
              </a:rPr>
              <a:t> </a:t>
            </a:r>
            <a:r>
              <a:rPr lang="it-IT" sz="2999" dirty="0" err="1">
                <a:solidFill>
                  <a:schemeClr val="accent1"/>
                </a:solidFill>
              </a:rPr>
              <a:t>processes</a:t>
            </a:r>
            <a:endParaRPr lang="it-IT" sz="2999" dirty="0">
              <a:solidFill>
                <a:schemeClr val="accent1"/>
              </a:solidFill>
            </a:endParaRPr>
          </a:p>
          <a:p>
            <a:pPr algn="l"/>
            <a:r>
              <a:rPr lang="it-IT" sz="2999" b="1" dirty="0">
                <a:solidFill>
                  <a:schemeClr val="accent1"/>
                </a:solidFill>
              </a:rPr>
              <a:t>#5 </a:t>
            </a:r>
            <a:r>
              <a:rPr lang="it-IT" sz="2999" dirty="0">
                <a:solidFill>
                  <a:schemeClr val="accent1"/>
                </a:solidFill>
              </a:rPr>
              <a:t>Go to the new </a:t>
            </a:r>
            <a:r>
              <a:rPr lang="it-IT" sz="2999" dirty="0" err="1">
                <a:solidFill>
                  <a:schemeClr val="accent1"/>
                </a:solidFill>
              </a:rPr>
              <a:t>process</a:t>
            </a:r>
            <a:r>
              <a:rPr lang="it-IT" sz="2999" dirty="0">
                <a:solidFill>
                  <a:schemeClr val="accent1"/>
                </a:solidFill>
              </a:rPr>
              <a:t> page </a:t>
            </a:r>
          </a:p>
          <a:p>
            <a:pPr algn="l"/>
            <a:r>
              <a:rPr lang="it-IT" sz="2999" b="1" dirty="0">
                <a:solidFill>
                  <a:schemeClr val="accent1"/>
                </a:solidFill>
              </a:rPr>
              <a:t>#6 </a:t>
            </a:r>
            <a:r>
              <a:rPr lang="it-IT" sz="2999" dirty="0">
                <a:solidFill>
                  <a:schemeClr val="accent1"/>
                </a:solidFill>
              </a:rPr>
              <a:t>Go to the </a:t>
            </a:r>
            <a:r>
              <a:rPr lang="it-IT" sz="2999" dirty="0" err="1">
                <a:solidFill>
                  <a:schemeClr val="accent1"/>
                </a:solidFill>
              </a:rPr>
              <a:t>existing</a:t>
            </a:r>
            <a:r>
              <a:rPr lang="it-IT" sz="2999" dirty="0">
                <a:solidFill>
                  <a:schemeClr val="accent1"/>
                </a:solidFill>
              </a:rPr>
              <a:t> </a:t>
            </a:r>
            <a:r>
              <a:rPr lang="it-IT" sz="2999" dirty="0" err="1">
                <a:solidFill>
                  <a:schemeClr val="accent1"/>
                </a:solidFill>
              </a:rPr>
              <a:t>process</a:t>
            </a:r>
            <a:r>
              <a:rPr lang="it-IT" sz="2999" dirty="0">
                <a:solidFill>
                  <a:schemeClr val="accent1"/>
                </a:solidFill>
              </a:rPr>
              <a:t> page </a:t>
            </a:r>
            <a:r>
              <a:rPr lang="it-IT" sz="2999" b="1" dirty="0">
                <a:solidFill>
                  <a:schemeClr val="accent1"/>
                </a:solidFill>
              </a:rPr>
              <a:t>#7 </a:t>
            </a:r>
            <a:r>
              <a:rPr lang="it-IT" sz="2999" dirty="0">
                <a:solidFill>
                  <a:schemeClr val="accent1"/>
                </a:solidFill>
              </a:rPr>
              <a:t>Go to the </a:t>
            </a:r>
            <a:r>
              <a:rPr lang="it-IT" sz="2999" dirty="0" err="1">
                <a:solidFill>
                  <a:schemeClr val="accent1"/>
                </a:solidFill>
              </a:rPr>
              <a:t>specific</a:t>
            </a:r>
            <a:r>
              <a:rPr lang="it-IT" sz="2999" dirty="0">
                <a:solidFill>
                  <a:schemeClr val="accent1"/>
                </a:solidFill>
              </a:rPr>
              <a:t> </a:t>
            </a:r>
            <a:r>
              <a:rPr lang="it-IT" sz="2999" dirty="0" err="1">
                <a:solidFill>
                  <a:schemeClr val="accent1"/>
                </a:solidFill>
              </a:rPr>
              <a:t>concluded</a:t>
            </a:r>
            <a:r>
              <a:rPr lang="it-IT" sz="2999" dirty="0">
                <a:solidFill>
                  <a:schemeClr val="accent1"/>
                </a:solidFill>
              </a:rPr>
              <a:t> </a:t>
            </a:r>
            <a:r>
              <a:rPr lang="it-IT" sz="2999" dirty="0" err="1">
                <a:solidFill>
                  <a:schemeClr val="accent1"/>
                </a:solidFill>
              </a:rPr>
              <a:t>process</a:t>
            </a:r>
            <a:r>
              <a:rPr lang="it-IT" sz="2999" dirty="0">
                <a:solidFill>
                  <a:schemeClr val="accent1"/>
                </a:solidFill>
              </a:rPr>
              <a:t> page </a:t>
            </a:r>
          </a:p>
          <a:p>
            <a:pPr algn="l"/>
            <a:r>
              <a:rPr lang="it-IT" sz="2999" b="1" dirty="0">
                <a:solidFill>
                  <a:schemeClr val="accent1"/>
                </a:solidFill>
              </a:rPr>
              <a:t>#8 </a:t>
            </a:r>
            <a:r>
              <a:rPr lang="it-IT" sz="2999" dirty="0" err="1">
                <a:solidFill>
                  <a:schemeClr val="accent1"/>
                </a:solidFill>
              </a:rPr>
              <a:t>View</a:t>
            </a:r>
            <a:r>
              <a:rPr lang="it-IT" sz="2999" dirty="0">
                <a:solidFill>
                  <a:schemeClr val="accent1"/>
                </a:solidFill>
              </a:rPr>
              <a:t> Surveys or </a:t>
            </a:r>
            <a:r>
              <a:rPr lang="it-IT" sz="2999" dirty="0" err="1">
                <a:solidFill>
                  <a:schemeClr val="accent1"/>
                </a:solidFill>
              </a:rPr>
              <a:t>Platforms</a:t>
            </a:r>
            <a:r>
              <a:rPr lang="it-IT" sz="2999" dirty="0">
                <a:solidFill>
                  <a:schemeClr val="accent1"/>
                </a:solidFill>
              </a:rPr>
              <a:t> or More info or Production data</a:t>
            </a:r>
          </a:p>
          <a:p>
            <a:pPr algn="l"/>
            <a:r>
              <a:rPr lang="it-IT" sz="2999" b="1" dirty="0">
                <a:solidFill>
                  <a:schemeClr val="accent1"/>
                </a:solidFill>
              </a:rPr>
              <a:t>#9 </a:t>
            </a:r>
            <a:r>
              <a:rPr lang="it-IT" sz="2999" dirty="0">
                <a:solidFill>
                  <a:schemeClr val="accent1"/>
                </a:solidFill>
              </a:rPr>
              <a:t>Delete </a:t>
            </a:r>
            <a:r>
              <a:rPr lang="it-IT" sz="2999" dirty="0" err="1">
                <a:solidFill>
                  <a:schemeClr val="accent1"/>
                </a:solidFill>
              </a:rPr>
              <a:t>process</a:t>
            </a:r>
            <a:endParaRPr lang="it-IT" sz="2999" dirty="0">
              <a:solidFill>
                <a:schemeClr val="accent1"/>
              </a:solidFill>
            </a:endParaRPr>
          </a:p>
          <a:p>
            <a:pPr algn="l"/>
            <a:endParaRPr lang="it-IT" sz="2999" dirty="0">
              <a:solidFill>
                <a:schemeClr val="accent1"/>
              </a:solidFill>
            </a:endParaRPr>
          </a:p>
          <a:p>
            <a:pPr algn="l"/>
            <a:endParaRPr lang="it-IT" sz="2999" dirty="0"/>
          </a:p>
        </p:txBody>
      </p:sp>
      <p:sp>
        <p:nvSpPr>
          <p:cNvPr id="10" name="Sottotitolo 2">
            <a:extLst>
              <a:ext uri="{FF2B5EF4-FFF2-40B4-BE49-F238E27FC236}">
                <a16:creationId xmlns:a16="http://schemas.microsoft.com/office/drawing/2014/main" id="{D92338D5-781A-4148-819D-07C448D3D78B}"/>
              </a:ext>
            </a:extLst>
          </p:cNvPr>
          <p:cNvSpPr txBox="1">
            <a:spLocks/>
          </p:cNvSpPr>
          <p:nvPr/>
        </p:nvSpPr>
        <p:spPr>
          <a:xfrm>
            <a:off x="670945" y="8940258"/>
            <a:ext cx="6675897" cy="4178494"/>
          </a:xfrm>
          <a:prstGeom prst="rect">
            <a:avLst/>
          </a:prstGeom>
        </p:spPr>
        <p:txBody>
          <a:bodyPr>
            <a:normAutofit lnSpcReduction="10000"/>
          </a:bodyPr>
          <a:lstStyle>
            <a:lvl1pPr marL="0" indent="0" algn="l" defTabSz="1828434" rtl="0" eaLnBrk="1" latinLnBrk="0" hangingPunct="1">
              <a:lnSpc>
                <a:spcPct val="90000"/>
              </a:lnSpc>
              <a:spcBef>
                <a:spcPts val="2000"/>
              </a:spcBef>
              <a:buFont typeface="Arial"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it-IT" sz="4200" b="1" dirty="0" err="1">
                <a:solidFill>
                  <a:schemeClr val="accent1"/>
                </a:solidFill>
              </a:rPr>
              <a:t>Reachability</a:t>
            </a:r>
            <a:endParaRPr lang="it-IT" sz="4200" dirty="0">
              <a:solidFill>
                <a:schemeClr val="accent1"/>
              </a:solidFill>
            </a:endParaRPr>
          </a:p>
          <a:p>
            <a:r>
              <a:rPr lang="it-IT" sz="3600" b="1" dirty="0">
                <a:solidFill>
                  <a:schemeClr val="accent1"/>
                </a:solidFill>
              </a:rPr>
              <a:t>1</a:t>
            </a:r>
            <a:r>
              <a:rPr lang="it-IT" sz="3600" dirty="0">
                <a:solidFill>
                  <a:schemeClr val="accent1"/>
                </a:solidFill>
              </a:rPr>
              <a:t>: 2</a:t>
            </a:r>
          </a:p>
          <a:p>
            <a:r>
              <a:rPr lang="it-IT" sz="3600" b="1" dirty="0">
                <a:solidFill>
                  <a:schemeClr val="accent1"/>
                </a:solidFill>
              </a:rPr>
              <a:t>2</a:t>
            </a:r>
            <a:r>
              <a:rPr lang="it-IT" sz="3600" dirty="0">
                <a:solidFill>
                  <a:schemeClr val="accent1"/>
                </a:solidFill>
              </a:rPr>
              <a:t>: 1, 3, 4, 5</a:t>
            </a:r>
          </a:p>
          <a:p>
            <a:r>
              <a:rPr lang="it-IT" sz="3600" b="1" dirty="0">
                <a:solidFill>
                  <a:schemeClr val="accent1"/>
                </a:solidFill>
              </a:rPr>
              <a:t>3</a:t>
            </a:r>
            <a:r>
              <a:rPr lang="it-IT" sz="3600" dirty="0">
                <a:solidFill>
                  <a:schemeClr val="accent1"/>
                </a:solidFill>
              </a:rPr>
              <a:t>: 1, 2</a:t>
            </a:r>
          </a:p>
          <a:p>
            <a:r>
              <a:rPr lang="it-IT" sz="3600" b="1" dirty="0">
                <a:solidFill>
                  <a:schemeClr val="accent1"/>
                </a:solidFill>
              </a:rPr>
              <a:t>4: </a:t>
            </a:r>
            <a:r>
              <a:rPr lang="it-IT" sz="3600" dirty="0">
                <a:solidFill>
                  <a:schemeClr val="accent1"/>
                </a:solidFill>
              </a:rPr>
              <a:t>1, 2</a:t>
            </a:r>
          </a:p>
          <a:p>
            <a:r>
              <a:rPr lang="it-IT" sz="3600" b="1" dirty="0">
                <a:solidFill>
                  <a:schemeClr val="accent1"/>
                </a:solidFill>
              </a:rPr>
              <a:t>5: </a:t>
            </a:r>
            <a:r>
              <a:rPr lang="it-IT" sz="3600" dirty="0">
                <a:solidFill>
                  <a:schemeClr val="accent1"/>
                </a:solidFill>
              </a:rPr>
              <a:t>1, 2</a:t>
            </a:r>
          </a:p>
        </p:txBody>
      </p:sp>
      <p:sp>
        <p:nvSpPr>
          <p:cNvPr id="4" name="CasellaDiTesto 3">
            <a:extLst>
              <a:ext uri="{FF2B5EF4-FFF2-40B4-BE49-F238E27FC236}">
                <a16:creationId xmlns:a16="http://schemas.microsoft.com/office/drawing/2014/main" id="{EFBD640F-7DFB-4BF1-A62F-F8ABC814376A}"/>
              </a:ext>
            </a:extLst>
          </p:cNvPr>
          <p:cNvSpPr txBox="1"/>
          <p:nvPr/>
        </p:nvSpPr>
        <p:spPr>
          <a:xfrm>
            <a:off x="8475785" y="7588598"/>
            <a:ext cx="562707" cy="646331"/>
          </a:xfrm>
          <a:prstGeom prst="rect">
            <a:avLst/>
          </a:prstGeom>
          <a:noFill/>
        </p:spPr>
        <p:txBody>
          <a:bodyPr wrap="square" rtlCol="0">
            <a:spAutoFit/>
          </a:bodyPr>
          <a:lstStyle/>
          <a:p>
            <a:r>
              <a:rPr lang="it-IT" dirty="0">
                <a:solidFill>
                  <a:schemeClr val="accent1"/>
                </a:solidFill>
              </a:rPr>
              <a:t>1</a:t>
            </a:r>
          </a:p>
        </p:txBody>
      </p:sp>
      <p:sp>
        <p:nvSpPr>
          <p:cNvPr id="22" name="CasellaDiTesto 21">
            <a:extLst>
              <a:ext uri="{FF2B5EF4-FFF2-40B4-BE49-F238E27FC236}">
                <a16:creationId xmlns:a16="http://schemas.microsoft.com/office/drawing/2014/main" id="{3973138D-82C5-4D62-96E2-B9E51D38D6FA}"/>
              </a:ext>
            </a:extLst>
          </p:cNvPr>
          <p:cNvSpPr txBox="1"/>
          <p:nvPr/>
        </p:nvSpPr>
        <p:spPr>
          <a:xfrm>
            <a:off x="10686020" y="9291022"/>
            <a:ext cx="562707" cy="646331"/>
          </a:xfrm>
          <a:prstGeom prst="rect">
            <a:avLst/>
          </a:prstGeom>
          <a:noFill/>
        </p:spPr>
        <p:txBody>
          <a:bodyPr wrap="square" rtlCol="0">
            <a:spAutoFit/>
          </a:bodyPr>
          <a:lstStyle/>
          <a:p>
            <a:r>
              <a:rPr lang="it-IT" dirty="0">
                <a:solidFill>
                  <a:schemeClr val="accent1"/>
                </a:solidFill>
              </a:rPr>
              <a:t>2</a:t>
            </a:r>
          </a:p>
        </p:txBody>
      </p:sp>
      <p:sp>
        <p:nvSpPr>
          <p:cNvPr id="23" name="CasellaDiTesto 22">
            <a:extLst>
              <a:ext uri="{FF2B5EF4-FFF2-40B4-BE49-F238E27FC236}">
                <a16:creationId xmlns:a16="http://schemas.microsoft.com/office/drawing/2014/main" id="{A50321B6-D11A-45E7-B0DA-D3FCE5C30CA5}"/>
              </a:ext>
            </a:extLst>
          </p:cNvPr>
          <p:cNvSpPr txBox="1"/>
          <p:nvPr/>
        </p:nvSpPr>
        <p:spPr>
          <a:xfrm>
            <a:off x="12883662" y="6858000"/>
            <a:ext cx="562707" cy="646331"/>
          </a:xfrm>
          <a:prstGeom prst="rect">
            <a:avLst/>
          </a:prstGeom>
          <a:noFill/>
        </p:spPr>
        <p:txBody>
          <a:bodyPr wrap="square" rtlCol="0">
            <a:spAutoFit/>
          </a:bodyPr>
          <a:lstStyle/>
          <a:p>
            <a:r>
              <a:rPr lang="it-IT" dirty="0">
                <a:solidFill>
                  <a:schemeClr val="accent1"/>
                </a:solidFill>
              </a:rPr>
              <a:t>3</a:t>
            </a:r>
          </a:p>
        </p:txBody>
      </p:sp>
      <p:sp>
        <p:nvSpPr>
          <p:cNvPr id="24" name="CasellaDiTesto 23">
            <a:extLst>
              <a:ext uri="{FF2B5EF4-FFF2-40B4-BE49-F238E27FC236}">
                <a16:creationId xmlns:a16="http://schemas.microsoft.com/office/drawing/2014/main" id="{E0779571-A782-4741-91CF-A68764310E9F}"/>
              </a:ext>
            </a:extLst>
          </p:cNvPr>
          <p:cNvSpPr txBox="1"/>
          <p:nvPr/>
        </p:nvSpPr>
        <p:spPr>
          <a:xfrm>
            <a:off x="12883662" y="10888644"/>
            <a:ext cx="562707" cy="646331"/>
          </a:xfrm>
          <a:prstGeom prst="rect">
            <a:avLst/>
          </a:prstGeom>
          <a:noFill/>
        </p:spPr>
        <p:txBody>
          <a:bodyPr wrap="square" rtlCol="0">
            <a:spAutoFit/>
          </a:bodyPr>
          <a:lstStyle/>
          <a:p>
            <a:r>
              <a:rPr lang="it-IT" dirty="0">
                <a:solidFill>
                  <a:schemeClr val="accent1"/>
                </a:solidFill>
              </a:rPr>
              <a:t>4</a:t>
            </a:r>
          </a:p>
        </p:txBody>
      </p:sp>
      <p:sp>
        <p:nvSpPr>
          <p:cNvPr id="25" name="CasellaDiTesto 24">
            <a:extLst>
              <a:ext uri="{FF2B5EF4-FFF2-40B4-BE49-F238E27FC236}">
                <a16:creationId xmlns:a16="http://schemas.microsoft.com/office/drawing/2014/main" id="{07D01980-3290-4EAD-A543-01219AC22601}"/>
              </a:ext>
            </a:extLst>
          </p:cNvPr>
          <p:cNvSpPr txBox="1"/>
          <p:nvPr/>
        </p:nvSpPr>
        <p:spPr>
          <a:xfrm>
            <a:off x="15339647" y="6211669"/>
            <a:ext cx="562707" cy="646331"/>
          </a:xfrm>
          <a:prstGeom prst="rect">
            <a:avLst/>
          </a:prstGeom>
          <a:noFill/>
        </p:spPr>
        <p:txBody>
          <a:bodyPr wrap="square" rtlCol="0">
            <a:spAutoFit/>
          </a:bodyPr>
          <a:lstStyle/>
          <a:p>
            <a:r>
              <a:rPr lang="it-IT" dirty="0">
                <a:solidFill>
                  <a:schemeClr val="accent1"/>
                </a:solidFill>
              </a:rPr>
              <a:t>5</a:t>
            </a:r>
          </a:p>
        </p:txBody>
      </p:sp>
      <p:sp>
        <p:nvSpPr>
          <p:cNvPr id="26" name="CasellaDiTesto 25">
            <a:extLst>
              <a:ext uri="{FF2B5EF4-FFF2-40B4-BE49-F238E27FC236}">
                <a16:creationId xmlns:a16="http://schemas.microsoft.com/office/drawing/2014/main" id="{63A930E6-8276-432F-A05A-70B0355124F3}"/>
              </a:ext>
            </a:extLst>
          </p:cNvPr>
          <p:cNvSpPr txBox="1"/>
          <p:nvPr/>
        </p:nvSpPr>
        <p:spPr>
          <a:xfrm>
            <a:off x="15339646" y="9291022"/>
            <a:ext cx="562707" cy="646331"/>
          </a:xfrm>
          <a:prstGeom prst="rect">
            <a:avLst/>
          </a:prstGeom>
          <a:noFill/>
        </p:spPr>
        <p:txBody>
          <a:bodyPr wrap="square" rtlCol="0">
            <a:spAutoFit/>
          </a:bodyPr>
          <a:lstStyle/>
          <a:p>
            <a:r>
              <a:rPr lang="it-IT" dirty="0">
                <a:solidFill>
                  <a:schemeClr val="accent1"/>
                </a:solidFill>
              </a:rPr>
              <a:t>6</a:t>
            </a:r>
          </a:p>
        </p:txBody>
      </p:sp>
      <p:sp>
        <p:nvSpPr>
          <p:cNvPr id="27" name="CasellaDiTesto 26">
            <a:extLst>
              <a:ext uri="{FF2B5EF4-FFF2-40B4-BE49-F238E27FC236}">
                <a16:creationId xmlns:a16="http://schemas.microsoft.com/office/drawing/2014/main" id="{885CD9A5-D73F-458B-9F4A-BB16AFC0A82D}"/>
              </a:ext>
            </a:extLst>
          </p:cNvPr>
          <p:cNvSpPr txBox="1"/>
          <p:nvPr/>
        </p:nvSpPr>
        <p:spPr>
          <a:xfrm>
            <a:off x="15339647" y="11667696"/>
            <a:ext cx="562707" cy="646331"/>
          </a:xfrm>
          <a:prstGeom prst="rect">
            <a:avLst/>
          </a:prstGeom>
          <a:noFill/>
        </p:spPr>
        <p:txBody>
          <a:bodyPr wrap="square" rtlCol="0">
            <a:spAutoFit/>
          </a:bodyPr>
          <a:lstStyle/>
          <a:p>
            <a:r>
              <a:rPr lang="it-IT" dirty="0">
                <a:solidFill>
                  <a:schemeClr val="accent1"/>
                </a:solidFill>
              </a:rPr>
              <a:t>7</a:t>
            </a:r>
          </a:p>
        </p:txBody>
      </p:sp>
      <p:sp>
        <p:nvSpPr>
          <p:cNvPr id="28" name="CasellaDiTesto 27">
            <a:extLst>
              <a:ext uri="{FF2B5EF4-FFF2-40B4-BE49-F238E27FC236}">
                <a16:creationId xmlns:a16="http://schemas.microsoft.com/office/drawing/2014/main" id="{21C28C5F-2766-46D6-A2BB-7CD10F84514F}"/>
              </a:ext>
            </a:extLst>
          </p:cNvPr>
          <p:cNvSpPr txBox="1"/>
          <p:nvPr/>
        </p:nvSpPr>
        <p:spPr>
          <a:xfrm>
            <a:off x="18375922" y="3983219"/>
            <a:ext cx="562707" cy="646331"/>
          </a:xfrm>
          <a:prstGeom prst="rect">
            <a:avLst/>
          </a:prstGeom>
          <a:noFill/>
        </p:spPr>
        <p:txBody>
          <a:bodyPr wrap="square" rtlCol="0">
            <a:spAutoFit/>
          </a:bodyPr>
          <a:lstStyle/>
          <a:p>
            <a:r>
              <a:rPr lang="it-IT" dirty="0">
                <a:solidFill>
                  <a:schemeClr val="accent1"/>
                </a:solidFill>
              </a:rPr>
              <a:t>9</a:t>
            </a:r>
          </a:p>
        </p:txBody>
      </p:sp>
      <p:sp>
        <p:nvSpPr>
          <p:cNvPr id="29" name="CasellaDiTesto 28">
            <a:extLst>
              <a:ext uri="{FF2B5EF4-FFF2-40B4-BE49-F238E27FC236}">
                <a16:creationId xmlns:a16="http://schemas.microsoft.com/office/drawing/2014/main" id="{9360B1B9-0471-4C63-A1FF-5F9D6A7EF972}"/>
              </a:ext>
            </a:extLst>
          </p:cNvPr>
          <p:cNvSpPr txBox="1"/>
          <p:nvPr/>
        </p:nvSpPr>
        <p:spPr>
          <a:xfrm>
            <a:off x="20439175" y="4565606"/>
            <a:ext cx="562707" cy="646331"/>
          </a:xfrm>
          <a:prstGeom prst="rect">
            <a:avLst/>
          </a:prstGeom>
          <a:noFill/>
        </p:spPr>
        <p:txBody>
          <a:bodyPr wrap="square" rtlCol="0">
            <a:spAutoFit/>
          </a:bodyPr>
          <a:lstStyle/>
          <a:p>
            <a:r>
              <a:rPr lang="it-IT" dirty="0">
                <a:solidFill>
                  <a:schemeClr val="accent1"/>
                </a:solidFill>
              </a:rPr>
              <a:t>9</a:t>
            </a:r>
          </a:p>
        </p:txBody>
      </p:sp>
      <p:sp>
        <p:nvSpPr>
          <p:cNvPr id="30" name="CasellaDiTesto 29">
            <a:extLst>
              <a:ext uri="{FF2B5EF4-FFF2-40B4-BE49-F238E27FC236}">
                <a16:creationId xmlns:a16="http://schemas.microsoft.com/office/drawing/2014/main" id="{57BCDC02-E42C-493E-A993-C0ADA8DF8CFE}"/>
              </a:ext>
            </a:extLst>
          </p:cNvPr>
          <p:cNvSpPr txBox="1"/>
          <p:nvPr/>
        </p:nvSpPr>
        <p:spPr>
          <a:xfrm>
            <a:off x="20550552" y="6126281"/>
            <a:ext cx="562707" cy="646331"/>
          </a:xfrm>
          <a:prstGeom prst="rect">
            <a:avLst/>
          </a:prstGeom>
          <a:noFill/>
        </p:spPr>
        <p:txBody>
          <a:bodyPr wrap="square" rtlCol="0">
            <a:spAutoFit/>
          </a:bodyPr>
          <a:lstStyle/>
          <a:p>
            <a:r>
              <a:rPr lang="it-IT" dirty="0">
                <a:solidFill>
                  <a:schemeClr val="accent1"/>
                </a:solidFill>
              </a:rPr>
              <a:t>8</a:t>
            </a:r>
          </a:p>
        </p:txBody>
      </p:sp>
      <p:sp>
        <p:nvSpPr>
          <p:cNvPr id="31" name="CasellaDiTesto 30">
            <a:extLst>
              <a:ext uri="{FF2B5EF4-FFF2-40B4-BE49-F238E27FC236}">
                <a16:creationId xmlns:a16="http://schemas.microsoft.com/office/drawing/2014/main" id="{2A8B0CCC-507B-40C1-AB58-0808C65A4952}"/>
              </a:ext>
            </a:extLst>
          </p:cNvPr>
          <p:cNvSpPr txBox="1"/>
          <p:nvPr/>
        </p:nvSpPr>
        <p:spPr>
          <a:xfrm>
            <a:off x="20597444" y="8926973"/>
            <a:ext cx="562707" cy="646331"/>
          </a:xfrm>
          <a:prstGeom prst="rect">
            <a:avLst/>
          </a:prstGeom>
          <a:noFill/>
        </p:spPr>
        <p:txBody>
          <a:bodyPr wrap="square" rtlCol="0">
            <a:spAutoFit/>
          </a:bodyPr>
          <a:lstStyle/>
          <a:p>
            <a:r>
              <a:rPr lang="it-IT" dirty="0">
                <a:solidFill>
                  <a:schemeClr val="accent1"/>
                </a:solidFill>
              </a:rPr>
              <a:t>8</a:t>
            </a:r>
          </a:p>
        </p:txBody>
      </p:sp>
      <p:sp>
        <p:nvSpPr>
          <p:cNvPr id="32" name="CasellaDiTesto 31">
            <a:extLst>
              <a:ext uri="{FF2B5EF4-FFF2-40B4-BE49-F238E27FC236}">
                <a16:creationId xmlns:a16="http://schemas.microsoft.com/office/drawing/2014/main" id="{0DDFA132-2E09-4F28-B715-AD84A97ED0E1}"/>
              </a:ext>
            </a:extLst>
          </p:cNvPr>
          <p:cNvSpPr txBox="1"/>
          <p:nvPr/>
        </p:nvSpPr>
        <p:spPr>
          <a:xfrm>
            <a:off x="20550551" y="10857242"/>
            <a:ext cx="562707" cy="646331"/>
          </a:xfrm>
          <a:prstGeom prst="rect">
            <a:avLst/>
          </a:prstGeom>
          <a:noFill/>
        </p:spPr>
        <p:txBody>
          <a:bodyPr wrap="square" rtlCol="0">
            <a:spAutoFit/>
          </a:bodyPr>
          <a:lstStyle/>
          <a:p>
            <a:r>
              <a:rPr lang="it-IT" dirty="0">
                <a:solidFill>
                  <a:schemeClr val="accent1"/>
                </a:solidFill>
              </a:rPr>
              <a:t>8</a:t>
            </a:r>
          </a:p>
        </p:txBody>
      </p:sp>
    </p:spTree>
    <p:extLst>
      <p:ext uri="{BB962C8B-B14F-4D97-AF65-F5344CB8AC3E}">
        <p14:creationId xmlns:p14="http://schemas.microsoft.com/office/powerpoint/2010/main" val="85917668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161861" y="345184"/>
            <a:ext cx="24377650" cy="1200329"/>
          </a:xfrm>
          <a:prstGeom prst="rect">
            <a:avLst/>
          </a:prstGeom>
          <a:noFill/>
          <a:ln>
            <a:noFill/>
          </a:ln>
        </p:spPr>
        <p:txBody>
          <a:bodyPr wrap="square" rtlCol="0">
            <a:spAutoFit/>
          </a:bodyPr>
          <a:lstStyle/>
          <a:p>
            <a:pPr algn="ctr"/>
            <a:r>
              <a:rPr lang="en-US" sz="72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1° prototype - Mockups</a:t>
            </a:r>
          </a:p>
        </p:txBody>
      </p:sp>
      <p:sp>
        <p:nvSpPr>
          <p:cNvPr id="6" name="Rectangle 64">
            <a:extLst>
              <a:ext uri="{FF2B5EF4-FFF2-40B4-BE49-F238E27FC236}">
                <a16:creationId xmlns:a16="http://schemas.microsoft.com/office/drawing/2014/main" id="{C0BEA8DE-1027-4619-80EE-8B247649DFA4}"/>
              </a:ext>
            </a:extLst>
          </p:cNvPr>
          <p:cNvSpPr/>
          <p:nvPr/>
        </p:nvSpPr>
        <p:spPr>
          <a:xfrm>
            <a:off x="7403124" y="1578940"/>
            <a:ext cx="100056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3" name="Immagine 2" descr="Immagine che contiene screenshot&#10;&#10;Descrizione generata automaticamente">
            <a:extLst>
              <a:ext uri="{FF2B5EF4-FFF2-40B4-BE49-F238E27FC236}">
                <a16:creationId xmlns:a16="http://schemas.microsoft.com/office/drawing/2014/main" id="{7E1A4F6B-F40C-445A-90FE-BEAEDC6000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6452" y="3001579"/>
            <a:ext cx="4630160" cy="9014587"/>
          </a:xfrm>
          <a:prstGeom prst="rect">
            <a:avLst/>
          </a:prstGeom>
        </p:spPr>
      </p:pic>
      <p:pic>
        <p:nvPicPr>
          <p:cNvPr id="5" name="Immagine 4" descr="Immagine che contiene screenshot&#10;&#10;Descrizione generata automaticamente">
            <a:extLst>
              <a:ext uri="{FF2B5EF4-FFF2-40B4-BE49-F238E27FC236}">
                <a16:creationId xmlns:a16="http://schemas.microsoft.com/office/drawing/2014/main" id="{178D60A8-2B21-4DCF-81E3-F67F8AB33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3124" y="3001580"/>
            <a:ext cx="4591845" cy="9014586"/>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C19D326F-DE7A-4BDC-A823-800E7DC778F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99797" y="3001580"/>
            <a:ext cx="4578631" cy="9014586"/>
          </a:xfrm>
          <a:prstGeom prst="rect">
            <a:avLst/>
          </a:prstGeom>
        </p:spPr>
      </p:pic>
      <p:pic>
        <p:nvPicPr>
          <p:cNvPr id="11" name="Immagine 10" descr="Immagine che contiene screenshot&#10;&#10;Descrizione generata automaticamente">
            <a:extLst>
              <a:ext uri="{FF2B5EF4-FFF2-40B4-BE49-F238E27FC236}">
                <a16:creationId xmlns:a16="http://schemas.microsoft.com/office/drawing/2014/main" id="{38892BD2-F44E-4285-AF57-B0708E6BFF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203076" y="3001580"/>
            <a:ext cx="4597697" cy="9014586"/>
          </a:xfrm>
          <a:prstGeom prst="rect">
            <a:avLst/>
          </a:prstGeom>
        </p:spPr>
      </p:pic>
    </p:spTree>
    <p:extLst>
      <p:ext uri="{BB962C8B-B14F-4D97-AF65-F5344CB8AC3E}">
        <p14:creationId xmlns:p14="http://schemas.microsoft.com/office/powerpoint/2010/main" val="42459183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161861" y="345184"/>
            <a:ext cx="24377650" cy="1200329"/>
          </a:xfrm>
          <a:prstGeom prst="rect">
            <a:avLst/>
          </a:prstGeom>
          <a:noFill/>
          <a:ln>
            <a:noFill/>
          </a:ln>
        </p:spPr>
        <p:txBody>
          <a:bodyPr wrap="square" rtlCol="0">
            <a:spAutoFit/>
          </a:bodyPr>
          <a:lstStyle/>
          <a:p>
            <a:pPr algn="ctr"/>
            <a:r>
              <a:rPr lang="en-US" sz="72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1° prototype - Mockups</a:t>
            </a:r>
          </a:p>
        </p:txBody>
      </p:sp>
      <p:sp>
        <p:nvSpPr>
          <p:cNvPr id="6" name="Rectangle 64">
            <a:extLst>
              <a:ext uri="{FF2B5EF4-FFF2-40B4-BE49-F238E27FC236}">
                <a16:creationId xmlns:a16="http://schemas.microsoft.com/office/drawing/2014/main" id="{C0BEA8DE-1027-4619-80EE-8B247649DFA4}"/>
              </a:ext>
            </a:extLst>
          </p:cNvPr>
          <p:cNvSpPr/>
          <p:nvPr/>
        </p:nvSpPr>
        <p:spPr>
          <a:xfrm>
            <a:off x="7403124" y="1578940"/>
            <a:ext cx="100056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 name="Immagine 3" descr="Immagine che contiene screenshot&#10;&#10;Descrizione generata automaticamente">
            <a:extLst>
              <a:ext uri="{FF2B5EF4-FFF2-40B4-BE49-F238E27FC236}">
                <a16:creationId xmlns:a16="http://schemas.microsoft.com/office/drawing/2014/main" id="{0E417254-AC24-4FA1-9642-97F5B3E757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86601" y="2805624"/>
            <a:ext cx="4745930" cy="9331436"/>
          </a:xfrm>
          <a:prstGeom prst="rect">
            <a:avLst/>
          </a:prstGeom>
        </p:spPr>
      </p:pic>
      <p:pic>
        <p:nvPicPr>
          <p:cNvPr id="10" name="Immagine 9" descr="Immagine che contiene screenshot&#10;&#10;Descrizione generata automaticamente">
            <a:extLst>
              <a:ext uri="{FF2B5EF4-FFF2-40B4-BE49-F238E27FC236}">
                <a16:creationId xmlns:a16="http://schemas.microsoft.com/office/drawing/2014/main" id="{205BC56F-4844-40CD-B640-9575E1E0838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52418" y="2916180"/>
            <a:ext cx="4676492" cy="9220880"/>
          </a:xfrm>
          <a:prstGeom prst="rect">
            <a:avLst/>
          </a:prstGeom>
        </p:spPr>
      </p:pic>
      <p:pic>
        <p:nvPicPr>
          <p:cNvPr id="13" name="Immagine 12" descr="Immagine che contiene screenshot&#10;&#10;Descrizione generata automaticamente">
            <a:extLst>
              <a:ext uri="{FF2B5EF4-FFF2-40B4-BE49-F238E27FC236}">
                <a16:creationId xmlns:a16="http://schemas.microsoft.com/office/drawing/2014/main" id="{FA5095D7-3B91-4100-9C17-EFED01F401B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18857" y="2916180"/>
            <a:ext cx="4689913" cy="9129523"/>
          </a:xfrm>
          <a:prstGeom prst="rect">
            <a:avLst/>
          </a:prstGeom>
        </p:spPr>
      </p:pic>
      <p:pic>
        <p:nvPicPr>
          <p:cNvPr id="15" name="Immagine 14" descr="Immagine che contiene screenshot&#10;&#10;Descrizione generata automaticamente">
            <a:extLst>
              <a:ext uri="{FF2B5EF4-FFF2-40B4-BE49-F238E27FC236}">
                <a16:creationId xmlns:a16="http://schemas.microsoft.com/office/drawing/2014/main" id="{F90F4514-17A1-4371-9CA3-22BFF26D52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095071" y="2916180"/>
            <a:ext cx="4630161" cy="9129523"/>
          </a:xfrm>
          <a:prstGeom prst="rect">
            <a:avLst/>
          </a:prstGeom>
        </p:spPr>
      </p:pic>
    </p:spTree>
    <p:extLst>
      <p:ext uri="{BB962C8B-B14F-4D97-AF65-F5344CB8AC3E}">
        <p14:creationId xmlns:p14="http://schemas.microsoft.com/office/powerpoint/2010/main" val="387292535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3046" y="290836"/>
            <a:ext cx="24377650"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Heuristic Evaluation</a:t>
            </a:r>
          </a:p>
        </p:txBody>
      </p:sp>
      <p:graphicFrame>
        <p:nvGraphicFramePr>
          <p:cNvPr id="3" name="Tabella 2">
            <a:extLst>
              <a:ext uri="{FF2B5EF4-FFF2-40B4-BE49-F238E27FC236}">
                <a16:creationId xmlns:a16="http://schemas.microsoft.com/office/drawing/2014/main" id="{D5EEFEB8-9CC9-4347-AD38-9A76EAEBA90E}"/>
              </a:ext>
            </a:extLst>
          </p:cNvPr>
          <p:cNvGraphicFramePr>
            <a:graphicFrameLocks noGrp="1"/>
          </p:cNvGraphicFramePr>
          <p:nvPr>
            <p:extLst>
              <p:ext uri="{D42A27DB-BD31-4B8C-83A1-F6EECF244321}">
                <p14:modId xmlns:p14="http://schemas.microsoft.com/office/powerpoint/2010/main" val="1642781832"/>
              </p:ext>
            </p:extLst>
          </p:nvPr>
        </p:nvGraphicFramePr>
        <p:xfrm>
          <a:off x="1436914" y="2892910"/>
          <a:ext cx="21721665" cy="8559903"/>
        </p:xfrm>
        <a:graphic>
          <a:graphicData uri="http://schemas.openxmlformats.org/drawingml/2006/table">
            <a:tbl>
              <a:tblPr firstRow="1" bandRow="1">
                <a:tableStyleId>{5C22544A-7EE6-4342-B048-85BDC9FD1C3A}</a:tableStyleId>
              </a:tblPr>
              <a:tblGrid>
                <a:gridCol w="4217437">
                  <a:extLst>
                    <a:ext uri="{9D8B030D-6E8A-4147-A177-3AD203B41FA5}">
                      <a16:colId xmlns:a16="http://schemas.microsoft.com/office/drawing/2014/main" val="1015782008"/>
                    </a:ext>
                  </a:extLst>
                </a:gridCol>
                <a:gridCol w="5355771">
                  <a:extLst>
                    <a:ext uri="{9D8B030D-6E8A-4147-A177-3AD203B41FA5}">
                      <a16:colId xmlns:a16="http://schemas.microsoft.com/office/drawing/2014/main" val="358591048"/>
                    </a:ext>
                  </a:extLst>
                </a:gridCol>
                <a:gridCol w="3862874">
                  <a:extLst>
                    <a:ext uri="{9D8B030D-6E8A-4147-A177-3AD203B41FA5}">
                      <a16:colId xmlns:a16="http://schemas.microsoft.com/office/drawing/2014/main" val="3600666199"/>
                    </a:ext>
                  </a:extLst>
                </a:gridCol>
                <a:gridCol w="8285583">
                  <a:extLst>
                    <a:ext uri="{9D8B030D-6E8A-4147-A177-3AD203B41FA5}">
                      <a16:colId xmlns:a16="http://schemas.microsoft.com/office/drawing/2014/main" val="660420913"/>
                    </a:ext>
                  </a:extLst>
                </a:gridCol>
              </a:tblGrid>
              <a:tr h="970383">
                <a:tc>
                  <a:txBody>
                    <a:bodyPr/>
                    <a:lstStyle/>
                    <a:p>
                      <a:pPr algn="ctr"/>
                      <a:r>
                        <a:rPr lang="it-IT" dirty="0"/>
                        <a:t>Page</a:t>
                      </a:r>
                    </a:p>
                  </a:txBody>
                  <a:tcPr/>
                </a:tc>
                <a:tc>
                  <a:txBody>
                    <a:bodyPr/>
                    <a:lstStyle/>
                    <a:p>
                      <a:pPr algn="ctr"/>
                      <a:r>
                        <a:rPr lang="it-IT" dirty="0" err="1"/>
                        <a:t>Heuristic</a:t>
                      </a:r>
                      <a:r>
                        <a:rPr lang="it-IT" dirty="0"/>
                        <a:t> </a:t>
                      </a:r>
                      <a:r>
                        <a:rPr lang="it-IT" dirty="0" err="1"/>
                        <a:t>violated</a:t>
                      </a:r>
                      <a:endParaRPr lang="it-IT" dirty="0"/>
                    </a:p>
                  </a:txBody>
                  <a:tcPr/>
                </a:tc>
                <a:tc>
                  <a:txBody>
                    <a:bodyPr/>
                    <a:lstStyle/>
                    <a:p>
                      <a:pPr algn="ctr"/>
                      <a:r>
                        <a:rPr lang="it-IT" dirty="0" err="1"/>
                        <a:t>Severity</a:t>
                      </a:r>
                      <a:endParaRPr lang="it-IT" dirty="0"/>
                    </a:p>
                  </a:txBody>
                  <a:tcPr/>
                </a:tc>
                <a:tc>
                  <a:txBody>
                    <a:bodyPr/>
                    <a:lstStyle/>
                    <a:p>
                      <a:pPr algn="ctr"/>
                      <a:r>
                        <a:rPr lang="it-IT" dirty="0" err="1"/>
                        <a:t>Description</a:t>
                      </a:r>
                      <a:endParaRPr lang="it-IT" dirty="0"/>
                    </a:p>
                  </a:txBody>
                  <a:tcPr/>
                </a:tc>
                <a:extLst>
                  <a:ext uri="{0D108BD9-81ED-4DB2-BD59-A6C34878D82A}">
                    <a16:rowId xmlns:a16="http://schemas.microsoft.com/office/drawing/2014/main" val="2212783128"/>
                  </a:ext>
                </a:extLst>
              </a:tr>
              <a:tr h="898211">
                <a:tc>
                  <a:txBody>
                    <a:bodyPr/>
                    <a:lstStyle/>
                    <a:p>
                      <a:r>
                        <a:rPr lang="it-IT" dirty="0">
                          <a:solidFill>
                            <a:schemeClr val="accent1"/>
                          </a:solidFill>
                        </a:rPr>
                        <a:t>Login page</a:t>
                      </a:r>
                    </a:p>
                  </a:txBody>
                  <a:tcPr/>
                </a:tc>
                <a:tc>
                  <a:txBody>
                    <a:bodyPr/>
                    <a:lstStyle/>
                    <a:p>
                      <a:r>
                        <a:rPr lang="it-IT" dirty="0" err="1">
                          <a:solidFill>
                            <a:schemeClr val="accent1"/>
                          </a:solidFill>
                        </a:rPr>
                        <a:t>Recognition</a:t>
                      </a:r>
                      <a:r>
                        <a:rPr lang="it-IT" dirty="0">
                          <a:solidFill>
                            <a:schemeClr val="accent1"/>
                          </a:solidFill>
                        </a:rPr>
                        <a:t> </a:t>
                      </a:r>
                      <a:r>
                        <a:rPr lang="it-IT" dirty="0" err="1">
                          <a:solidFill>
                            <a:schemeClr val="accent1"/>
                          </a:solidFill>
                        </a:rPr>
                        <a:t>rather</a:t>
                      </a:r>
                      <a:r>
                        <a:rPr lang="it-IT" dirty="0">
                          <a:solidFill>
                            <a:schemeClr val="accent1"/>
                          </a:solidFill>
                        </a:rPr>
                        <a:t> </a:t>
                      </a:r>
                      <a:r>
                        <a:rPr lang="it-IT" dirty="0" err="1">
                          <a:solidFill>
                            <a:schemeClr val="accent1"/>
                          </a:solidFill>
                        </a:rPr>
                        <a:t>than</a:t>
                      </a:r>
                      <a:r>
                        <a:rPr lang="it-IT" dirty="0">
                          <a:solidFill>
                            <a:schemeClr val="accent1"/>
                          </a:solidFill>
                        </a:rPr>
                        <a:t> recall</a:t>
                      </a:r>
                    </a:p>
                  </a:txBody>
                  <a:tcPr/>
                </a:tc>
                <a:tc>
                  <a:txBody>
                    <a:bodyPr/>
                    <a:lstStyle/>
                    <a:p>
                      <a:pPr algn="ctr"/>
                      <a:r>
                        <a:rPr lang="it-IT" dirty="0">
                          <a:solidFill>
                            <a:schemeClr val="accent1"/>
                          </a:solidFill>
                        </a:rPr>
                        <a:t>2</a:t>
                      </a:r>
                    </a:p>
                  </a:txBody>
                  <a:tcPr/>
                </a:tc>
                <a:tc>
                  <a:txBody>
                    <a:bodyPr/>
                    <a:lstStyle/>
                    <a:p>
                      <a:r>
                        <a:rPr lang="it-IT" dirty="0" err="1">
                          <a:solidFill>
                            <a:schemeClr val="accent1"/>
                          </a:solidFill>
                        </a:rPr>
                        <a:t>If</a:t>
                      </a:r>
                      <a:r>
                        <a:rPr lang="it-IT" dirty="0">
                          <a:solidFill>
                            <a:schemeClr val="accent1"/>
                          </a:solidFill>
                        </a:rPr>
                        <a:t> the username </a:t>
                      </a:r>
                      <a:r>
                        <a:rPr lang="it-IT" dirty="0" err="1">
                          <a:solidFill>
                            <a:schemeClr val="accent1"/>
                          </a:solidFill>
                        </a:rPr>
                        <a:t>is</a:t>
                      </a:r>
                      <a:r>
                        <a:rPr lang="it-IT" dirty="0">
                          <a:solidFill>
                            <a:schemeClr val="accent1"/>
                          </a:solidFill>
                        </a:rPr>
                        <a:t> the </a:t>
                      </a:r>
                      <a:r>
                        <a:rPr lang="it-IT" dirty="0" err="1">
                          <a:solidFill>
                            <a:schemeClr val="accent1"/>
                          </a:solidFill>
                        </a:rPr>
                        <a:t>employee</a:t>
                      </a:r>
                      <a:r>
                        <a:rPr lang="it-IT" dirty="0">
                          <a:solidFill>
                            <a:schemeClr val="accent1"/>
                          </a:solidFill>
                        </a:rPr>
                        <a:t> id </a:t>
                      </a:r>
                      <a:r>
                        <a:rPr lang="it-IT" dirty="0" err="1">
                          <a:solidFill>
                            <a:schemeClr val="accent1"/>
                          </a:solidFill>
                        </a:rPr>
                        <a:t>number</a:t>
                      </a:r>
                      <a:r>
                        <a:rPr lang="it-IT" dirty="0">
                          <a:solidFill>
                            <a:schemeClr val="accent1"/>
                          </a:solidFill>
                        </a:rPr>
                        <a:t> </a:t>
                      </a:r>
                      <a:r>
                        <a:rPr lang="it-IT" dirty="0" err="1">
                          <a:solidFill>
                            <a:schemeClr val="accent1"/>
                          </a:solidFill>
                        </a:rPr>
                        <a:t>think</a:t>
                      </a:r>
                      <a:r>
                        <a:rPr lang="it-IT" dirty="0">
                          <a:solidFill>
                            <a:schemeClr val="accent1"/>
                          </a:solidFill>
                        </a:rPr>
                        <a:t> </a:t>
                      </a:r>
                      <a:r>
                        <a:rPr lang="it-IT" dirty="0" err="1">
                          <a:solidFill>
                            <a:schemeClr val="accent1"/>
                          </a:solidFill>
                        </a:rPr>
                        <a:t>about</a:t>
                      </a:r>
                      <a:r>
                        <a:rPr lang="it-IT" dirty="0">
                          <a:solidFill>
                            <a:schemeClr val="accent1"/>
                          </a:solidFill>
                        </a:rPr>
                        <a:t> </a:t>
                      </a:r>
                      <a:r>
                        <a:rPr lang="it-IT" dirty="0" err="1">
                          <a:solidFill>
                            <a:schemeClr val="accent1"/>
                          </a:solidFill>
                        </a:rPr>
                        <a:t>replace</a:t>
                      </a:r>
                      <a:r>
                        <a:rPr lang="it-IT" dirty="0">
                          <a:solidFill>
                            <a:schemeClr val="accent1"/>
                          </a:solidFill>
                        </a:rPr>
                        <a:t> «username» with «</a:t>
                      </a:r>
                      <a:r>
                        <a:rPr lang="it-IT" dirty="0" err="1">
                          <a:solidFill>
                            <a:schemeClr val="accent1"/>
                          </a:solidFill>
                        </a:rPr>
                        <a:t>employee</a:t>
                      </a:r>
                      <a:r>
                        <a:rPr lang="it-IT" dirty="0">
                          <a:solidFill>
                            <a:schemeClr val="accent1"/>
                          </a:solidFill>
                        </a:rPr>
                        <a:t> </a:t>
                      </a:r>
                      <a:r>
                        <a:rPr lang="it-IT" dirty="0" err="1">
                          <a:solidFill>
                            <a:schemeClr val="accent1"/>
                          </a:solidFill>
                        </a:rPr>
                        <a:t>number</a:t>
                      </a:r>
                      <a:r>
                        <a:rPr lang="it-IT" dirty="0">
                          <a:solidFill>
                            <a:schemeClr val="accent1"/>
                          </a:solidFill>
                        </a:rPr>
                        <a:t>»</a:t>
                      </a:r>
                    </a:p>
                  </a:txBody>
                  <a:tcPr/>
                </a:tc>
                <a:extLst>
                  <a:ext uri="{0D108BD9-81ED-4DB2-BD59-A6C34878D82A}">
                    <a16:rowId xmlns:a16="http://schemas.microsoft.com/office/drawing/2014/main" val="682333010"/>
                  </a:ext>
                </a:extLst>
              </a:tr>
              <a:tr h="898211">
                <a:tc>
                  <a:txBody>
                    <a:bodyPr/>
                    <a:lstStyle/>
                    <a:p>
                      <a:r>
                        <a:rPr lang="it-IT" dirty="0">
                          <a:solidFill>
                            <a:schemeClr val="accent1"/>
                          </a:solidFill>
                        </a:rPr>
                        <a:t>Login page</a:t>
                      </a:r>
                    </a:p>
                  </a:txBody>
                  <a:tcPr/>
                </a:tc>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it-IT" dirty="0" err="1">
                          <a:solidFill>
                            <a:schemeClr val="accent1"/>
                          </a:solidFill>
                        </a:rPr>
                        <a:t>Recognition</a:t>
                      </a:r>
                      <a:r>
                        <a:rPr lang="it-IT" dirty="0">
                          <a:solidFill>
                            <a:schemeClr val="accent1"/>
                          </a:solidFill>
                        </a:rPr>
                        <a:t> </a:t>
                      </a:r>
                      <a:r>
                        <a:rPr lang="it-IT" dirty="0" err="1">
                          <a:solidFill>
                            <a:schemeClr val="accent1"/>
                          </a:solidFill>
                        </a:rPr>
                        <a:t>rather</a:t>
                      </a:r>
                      <a:r>
                        <a:rPr lang="it-IT" dirty="0">
                          <a:solidFill>
                            <a:schemeClr val="accent1"/>
                          </a:solidFill>
                        </a:rPr>
                        <a:t> </a:t>
                      </a:r>
                      <a:r>
                        <a:rPr lang="it-IT" dirty="0" err="1">
                          <a:solidFill>
                            <a:schemeClr val="accent1"/>
                          </a:solidFill>
                        </a:rPr>
                        <a:t>than</a:t>
                      </a:r>
                      <a:r>
                        <a:rPr lang="it-IT" dirty="0">
                          <a:solidFill>
                            <a:schemeClr val="accent1"/>
                          </a:solidFill>
                        </a:rPr>
                        <a:t> recall</a:t>
                      </a:r>
                    </a:p>
                  </a:txBody>
                  <a:tcPr/>
                </a:tc>
                <a:tc>
                  <a:txBody>
                    <a:bodyPr/>
                    <a:lstStyle/>
                    <a:p>
                      <a:pPr algn="ctr"/>
                      <a:r>
                        <a:rPr lang="it-IT" dirty="0">
                          <a:solidFill>
                            <a:schemeClr val="accent1"/>
                          </a:solidFill>
                        </a:rPr>
                        <a:t>2</a:t>
                      </a:r>
                    </a:p>
                  </a:txBody>
                  <a:tcPr/>
                </a:tc>
                <a:tc>
                  <a:txBody>
                    <a:bodyPr/>
                    <a:lstStyle/>
                    <a:p>
                      <a:r>
                        <a:rPr lang="it-IT" dirty="0">
                          <a:solidFill>
                            <a:schemeClr val="accent1"/>
                          </a:solidFill>
                        </a:rPr>
                        <a:t>Supply a brief </a:t>
                      </a:r>
                      <a:r>
                        <a:rPr lang="it-IT" dirty="0" err="1">
                          <a:solidFill>
                            <a:schemeClr val="accent1"/>
                          </a:solidFill>
                        </a:rPr>
                        <a:t>indication</a:t>
                      </a:r>
                      <a:r>
                        <a:rPr lang="it-IT" dirty="0">
                          <a:solidFill>
                            <a:schemeClr val="accent1"/>
                          </a:solidFill>
                        </a:rPr>
                        <a:t> on </a:t>
                      </a:r>
                      <a:r>
                        <a:rPr lang="it-IT" dirty="0" err="1">
                          <a:solidFill>
                            <a:schemeClr val="accent1"/>
                          </a:solidFill>
                        </a:rPr>
                        <a:t>how</a:t>
                      </a:r>
                      <a:r>
                        <a:rPr lang="it-IT" dirty="0">
                          <a:solidFill>
                            <a:schemeClr val="accent1"/>
                          </a:solidFill>
                        </a:rPr>
                        <a:t> to </a:t>
                      </a:r>
                      <a:r>
                        <a:rPr lang="it-IT" dirty="0" err="1">
                          <a:solidFill>
                            <a:schemeClr val="accent1"/>
                          </a:solidFill>
                        </a:rPr>
                        <a:t>recover</a:t>
                      </a:r>
                      <a:r>
                        <a:rPr lang="it-IT" dirty="0">
                          <a:solidFill>
                            <a:schemeClr val="accent1"/>
                          </a:solidFill>
                        </a:rPr>
                        <a:t> in case of </a:t>
                      </a:r>
                      <a:r>
                        <a:rPr lang="it-IT" dirty="0" err="1">
                          <a:solidFill>
                            <a:schemeClr val="accent1"/>
                          </a:solidFill>
                        </a:rPr>
                        <a:t>forgotten</a:t>
                      </a:r>
                      <a:r>
                        <a:rPr lang="it-IT" dirty="0">
                          <a:solidFill>
                            <a:schemeClr val="accent1"/>
                          </a:solidFill>
                        </a:rPr>
                        <a:t> password</a:t>
                      </a:r>
                    </a:p>
                  </a:txBody>
                  <a:tcPr/>
                </a:tc>
                <a:extLst>
                  <a:ext uri="{0D108BD9-81ED-4DB2-BD59-A6C34878D82A}">
                    <a16:rowId xmlns:a16="http://schemas.microsoft.com/office/drawing/2014/main" val="448692112"/>
                  </a:ext>
                </a:extLst>
              </a:tr>
              <a:tr h="898211">
                <a:tc>
                  <a:txBody>
                    <a:bodyPr/>
                    <a:lstStyle/>
                    <a:p>
                      <a:r>
                        <a:rPr lang="it-IT" dirty="0">
                          <a:solidFill>
                            <a:schemeClr val="accent1"/>
                          </a:solidFill>
                        </a:rPr>
                        <a:t>All</a:t>
                      </a:r>
                    </a:p>
                  </a:txBody>
                  <a:tcPr/>
                </a:tc>
                <a:tc>
                  <a:txBody>
                    <a:bodyPr/>
                    <a:lstStyle/>
                    <a:p>
                      <a:r>
                        <a:rPr lang="it-IT" dirty="0">
                          <a:solidFill>
                            <a:schemeClr val="accent1"/>
                          </a:solidFill>
                        </a:rPr>
                        <a:t>Help and </a:t>
                      </a:r>
                      <a:r>
                        <a:rPr lang="it-IT" dirty="0" err="1">
                          <a:solidFill>
                            <a:schemeClr val="accent1"/>
                          </a:solidFill>
                        </a:rPr>
                        <a:t>documentation</a:t>
                      </a:r>
                      <a:endParaRPr lang="it-IT" dirty="0">
                        <a:solidFill>
                          <a:schemeClr val="accent1"/>
                        </a:solidFill>
                      </a:endParaRPr>
                    </a:p>
                  </a:txBody>
                  <a:tcPr/>
                </a:tc>
                <a:tc>
                  <a:txBody>
                    <a:bodyPr/>
                    <a:lstStyle/>
                    <a:p>
                      <a:pPr algn="ctr"/>
                      <a:r>
                        <a:rPr lang="it-IT" dirty="0">
                          <a:solidFill>
                            <a:schemeClr val="accent1"/>
                          </a:solidFill>
                        </a:rPr>
                        <a:t>3</a:t>
                      </a:r>
                    </a:p>
                  </a:txBody>
                  <a:tcPr/>
                </a:tc>
                <a:tc>
                  <a:txBody>
                    <a:bodyPr/>
                    <a:lstStyle/>
                    <a:p>
                      <a:r>
                        <a:rPr lang="it-IT" dirty="0">
                          <a:solidFill>
                            <a:schemeClr val="accent1"/>
                          </a:solidFill>
                        </a:rPr>
                        <a:t>Introduce a brief help in </a:t>
                      </a:r>
                      <a:r>
                        <a:rPr lang="it-IT" dirty="0" err="1">
                          <a:solidFill>
                            <a:schemeClr val="accent1"/>
                          </a:solidFill>
                        </a:rPr>
                        <a:t>order</a:t>
                      </a:r>
                      <a:r>
                        <a:rPr lang="it-IT" dirty="0">
                          <a:solidFill>
                            <a:schemeClr val="accent1"/>
                          </a:solidFill>
                        </a:rPr>
                        <a:t> to illustrate the </a:t>
                      </a:r>
                      <a:r>
                        <a:rPr lang="it-IT" dirty="0" err="1">
                          <a:solidFill>
                            <a:schemeClr val="accent1"/>
                          </a:solidFill>
                        </a:rPr>
                        <a:t>application</a:t>
                      </a:r>
                      <a:r>
                        <a:rPr lang="it-IT" dirty="0">
                          <a:solidFill>
                            <a:schemeClr val="accent1"/>
                          </a:solidFill>
                        </a:rPr>
                        <a:t>. A </a:t>
                      </a:r>
                      <a:r>
                        <a:rPr lang="it-IT" dirty="0" err="1">
                          <a:solidFill>
                            <a:schemeClr val="accent1"/>
                          </a:solidFill>
                        </a:rPr>
                        <a:t>glossary</a:t>
                      </a:r>
                      <a:r>
                        <a:rPr lang="it-IT" dirty="0">
                          <a:solidFill>
                            <a:schemeClr val="accent1"/>
                          </a:solidFill>
                        </a:rPr>
                        <a:t> with the </a:t>
                      </a:r>
                      <a:r>
                        <a:rPr lang="it-IT" dirty="0" err="1">
                          <a:solidFill>
                            <a:schemeClr val="accent1"/>
                          </a:solidFill>
                        </a:rPr>
                        <a:t>sued</a:t>
                      </a:r>
                      <a:r>
                        <a:rPr lang="it-IT" dirty="0">
                          <a:solidFill>
                            <a:schemeClr val="accent1"/>
                          </a:solidFill>
                        </a:rPr>
                        <a:t> </a:t>
                      </a:r>
                      <a:r>
                        <a:rPr lang="it-IT" dirty="0" err="1">
                          <a:solidFill>
                            <a:schemeClr val="accent1"/>
                          </a:solidFill>
                        </a:rPr>
                        <a:t>terms</a:t>
                      </a:r>
                      <a:r>
                        <a:rPr lang="it-IT" dirty="0">
                          <a:solidFill>
                            <a:schemeClr val="accent1"/>
                          </a:solidFill>
                        </a:rPr>
                        <a:t> (machine, </a:t>
                      </a:r>
                      <a:r>
                        <a:rPr lang="it-IT" dirty="0" err="1">
                          <a:solidFill>
                            <a:schemeClr val="accent1"/>
                          </a:solidFill>
                        </a:rPr>
                        <a:t>order</a:t>
                      </a:r>
                      <a:r>
                        <a:rPr lang="it-IT" dirty="0">
                          <a:solidFill>
                            <a:schemeClr val="accent1"/>
                          </a:solidFill>
                        </a:rPr>
                        <a:t>, </a:t>
                      </a:r>
                      <a:r>
                        <a:rPr lang="it-IT" dirty="0" err="1">
                          <a:solidFill>
                            <a:schemeClr val="accent1"/>
                          </a:solidFill>
                        </a:rPr>
                        <a:t>row</a:t>
                      </a:r>
                      <a:r>
                        <a:rPr lang="it-IT" dirty="0">
                          <a:solidFill>
                            <a:schemeClr val="accent1"/>
                          </a:solidFill>
                        </a:rPr>
                        <a:t>…) </a:t>
                      </a:r>
                      <a:r>
                        <a:rPr lang="it-IT" dirty="0" err="1">
                          <a:solidFill>
                            <a:schemeClr val="accent1"/>
                          </a:solidFill>
                        </a:rPr>
                        <a:t>could</a:t>
                      </a:r>
                      <a:r>
                        <a:rPr lang="it-IT" dirty="0">
                          <a:solidFill>
                            <a:schemeClr val="accent1"/>
                          </a:solidFill>
                        </a:rPr>
                        <a:t> be </a:t>
                      </a:r>
                      <a:r>
                        <a:rPr lang="it-IT" dirty="0" err="1">
                          <a:solidFill>
                            <a:schemeClr val="accent1"/>
                          </a:solidFill>
                        </a:rPr>
                        <a:t>useful</a:t>
                      </a:r>
                      <a:endParaRPr lang="it-IT" dirty="0">
                        <a:solidFill>
                          <a:schemeClr val="accent1"/>
                        </a:solidFill>
                      </a:endParaRPr>
                    </a:p>
                  </a:txBody>
                  <a:tcPr/>
                </a:tc>
                <a:extLst>
                  <a:ext uri="{0D108BD9-81ED-4DB2-BD59-A6C34878D82A}">
                    <a16:rowId xmlns:a16="http://schemas.microsoft.com/office/drawing/2014/main" val="2267065019"/>
                  </a:ext>
                </a:extLst>
              </a:tr>
              <a:tr h="898211">
                <a:tc>
                  <a:txBody>
                    <a:bodyPr/>
                    <a:lstStyle/>
                    <a:p>
                      <a:r>
                        <a:rPr lang="it-IT" dirty="0">
                          <a:solidFill>
                            <a:schemeClr val="accent1"/>
                          </a:solidFill>
                        </a:rPr>
                        <a:t>Graphic</a:t>
                      </a:r>
                    </a:p>
                  </a:txBody>
                  <a:tcPr/>
                </a:tc>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it-IT" dirty="0" err="1">
                          <a:solidFill>
                            <a:schemeClr val="accent1"/>
                          </a:solidFill>
                        </a:rPr>
                        <a:t>Recognition</a:t>
                      </a:r>
                      <a:r>
                        <a:rPr lang="it-IT" dirty="0">
                          <a:solidFill>
                            <a:schemeClr val="accent1"/>
                          </a:solidFill>
                        </a:rPr>
                        <a:t> </a:t>
                      </a:r>
                      <a:r>
                        <a:rPr lang="it-IT" dirty="0" err="1">
                          <a:solidFill>
                            <a:schemeClr val="accent1"/>
                          </a:solidFill>
                        </a:rPr>
                        <a:t>rather</a:t>
                      </a:r>
                      <a:r>
                        <a:rPr lang="it-IT" dirty="0">
                          <a:solidFill>
                            <a:schemeClr val="accent1"/>
                          </a:solidFill>
                        </a:rPr>
                        <a:t> </a:t>
                      </a:r>
                      <a:r>
                        <a:rPr lang="it-IT" dirty="0" err="1">
                          <a:solidFill>
                            <a:schemeClr val="accent1"/>
                          </a:solidFill>
                        </a:rPr>
                        <a:t>than</a:t>
                      </a:r>
                      <a:r>
                        <a:rPr lang="it-IT" dirty="0">
                          <a:solidFill>
                            <a:schemeClr val="accent1"/>
                          </a:solidFill>
                        </a:rPr>
                        <a:t> recall</a:t>
                      </a:r>
                    </a:p>
                  </a:txBody>
                  <a:tcPr/>
                </a:tc>
                <a:tc>
                  <a:txBody>
                    <a:bodyPr/>
                    <a:lstStyle/>
                    <a:p>
                      <a:pPr algn="ctr"/>
                      <a:r>
                        <a:rPr lang="it-IT" dirty="0">
                          <a:solidFill>
                            <a:schemeClr val="accent1"/>
                          </a:solidFill>
                        </a:rPr>
                        <a:t>3</a:t>
                      </a:r>
                    </a:p>
                  </a:txBody>
                  <a:tcPr/>
                </a:tc>
                <a:tc>
                  <a:txBody>
                    <a:bodyPr/>
                    <a:lstStyle/>
                    <a:p>
                      <a:r>
                        <a:rPr lang="it-IT" dirty="0" err="1">
                          <a:solidFill>
                            <a:schemeClr val="accent1"/>
                          </a:solidFill>
                        </a:rPr>
                        <a:t>It</a:t>
                      </a:r>
                      <a:r>
                        <a:rPr lang="it-IT" dirty="0">
                          <a:solidFill>
                            <a:schemeClr val="accent1"/>
                          </a:solidFill>
                        </a:rPr>
                        <a:t> </a:t>
                      </a:r>
                      <a:r>
                        <a:rPr lang="it-IT" dirty="0" err="1">
                          <a:solidFill>
                            <a:schemeClr val="accent1"/>
                          </a:solidFill>
                        </a:rPr>
                        <a:t>will</a:t>
                      </a:r>
                      <a:r>
                        <a:rPr lang="it-IT" dirty="0">
                          <a:solidFill>
                            <a:schemeClr val="accent1"/>
                          </a:solidFill>
                        </a:rPr>
                        <a:t> be </a:t>
                      </a:r>
                      <a:r>
                        <a:rPr lang="it-IT" dirty="0" err="1">
                          <a:solidFill>
                            <a:schemeClr val="accent1"/>
                          </a:solidFill>
                        </a:rPr>
                        <a:t>useful</a:t>
                      </a:r>
                      <a:r>
                        <a:rPr lang="it-IT" dirty="0">
                          <a:solidFill>
                            <a:schemeClr val="accent1"/>
                          </a:solidFill>
                        </a:rPr>
                        <a:t> to indicate the information on the </a:t>
                      </a:r>
                      <a:r>
                        <a:rPr lang="it-IT" dirty="0" err="1">
                          <a:solidFill>
                            <a:schemeClr val="accent1"/>
                          </a:solidFill>
                        </a:rPr>
                        <a:t>axis</a:t>
                      </a:r>
                      <a:r>
                        <a:rPr lang="it-IT" dirty="0">
                          <a:solidFill>
                            <a:schemeClr val="accent1"/>
                          </a:solidFill>
                        </a:rPr>
                        <a:t> and the </a:t>
                      </a:r>
                      <a:r>
                        <a:rPr lang="it-IT" dirty="0" err="1">
                          <a:solidFill>
                            <a:schemeClr val="accent1"/>
                          </a:solidFill>
                        </a:rPr>
                        <a:t>bars</a:t>
                      </a:r>
                      <a:endParaRPr lang="it-IT" dirty="0">
                        <a:solidFill>
                          <a:schemeClr val="accent1"/>
                        </a:solidFill>
                      </a:endParaRPr>
                    </a:p>
                  </a:txBody>
                  <a:tcPr/>
                </a:tc>
                <a:extLst>
                  <a:ext uri="{0D108BD9-81ED-4DB2-BD59-A6C34878D82A}">
                    <a16:rowId xmlns:a16="http://schemas.microsoft.com/office/drawing/2014/main" val="973730371"/>
                  </a:ext>
                </a:extLst>
              </a:tr>
              <a:tr h="646798">
                <a:tc>
                  <a:txBody>
                    <a:bodyPr/>
                    <a:lstStyle/>
                    <a:p>
                      <a:r>
                        <a:rPr lang="it-IT" dirty="0" err="1">
                          <a:solidFill>
                            <a:schemeClr val="accent1"/>
                          </a:solidFill>
                        </a:rPr>
                        <a:t>Process</a:t>
                      </a:r>
                      <a:endParaRPr lang="it-IT" dirty="0">
                        <a:solidFill>
                          <a:schemeClr val="accent1"/>
                        </a:solidFill>
                      </a:endParaRPr>
                    </a:p>
                  </a:txBody>
                  <a:tcPr/>
                </a:tc>
                <a:tc>
                  <a:txBody>
                    <a:bodyPr/>
                    <a:lstStyle/>
                    <a:p>
                      <a:r>
                        <a:rPr lang="it-IT" dirty="0" err="1">
                          <a:solidFill>
                            <a:schemeClr val="accent1"/>
                          </a:solidFill>
                        </a:rPr>
                        <a:t>Visibility</a:t>
                      </a:r>
                      <a:r>
                        <a:rPr lang="it-IT" dirty="0">
                          <a:solidFill>
                            <a:schemeClr val="accent1"/>
                          </a:solidFill>
                        </a:rPr>
                        <a:t> of system status</a:t>
                      </a:r>
                    </a:p>
                  </a:txBody>
                  <a:tcPr/>
                </a:tc>
                <a:tc>
                  <a:txBody>
                    <a:bodyPr/>
                    <a:lstStyle/>
                    <a:p>
                      <a:r>
                        <a:rPr lang="it-IT" dirty="0">
                          <a:solidFill>
                            <a:schemeClr val="accent1"/>
                          </a:solidFill>
                        </a:rPr>
                        <a:t>              </a:t>
                      </a:r>
                    </a:p>
                  </a:txBody>
                  <a:tcPr/>
                </a:tc>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it-IT" dirty="0">
                          <a:solidFill>
                            <a:schemeClr val="accent1"/>
                          </a:solidFill>
                        </a:rPr>
                        <a:t>«</a:t>
                      </a:r>
                      <a:r>
                        <a:rPr lang="it-IT" dirty="0" err="1">
                          <a:solidFill>
                            <a:schemeClr val="accent1"/>
                          </a:solidFill>
                        </a:rPr>
                        <a:t>Process</a:t>
                      </a:r>
                      <a:r>
                        <a:rPr lang="it-IT" dirty="0">
                          <a:solidFill>
                            <a:schemeClr val="accent1"/>
                          </a:solidFill>
                        </a:rPr>
                        <a:t> id 187» </a:t>
                      </a:r>
                      <a:r>
                        <a:rPr lang="it-IT" dirty="0" err="1">
                          <a:solidFill>
                            <a:schemeClr val="accent1"/>
                          </a:solidFill>
                        </a:rPr>
                        <a:t>is</a:t>
                      </a:r>
                      <a:r>
                        <a:rPr lang="it-IT" dirty="0">
                          <a:solidFill>
                            <a:schemeClr val="accent1"/>
                          </a:solidFill>
                        </a:rPr>
                        <a:t> on </a:t>
                      </a:r>
                      <a:r>
                        <a:rPr lang="it-IT" dirty="0" err="1">
                          <a:solidFill>
                            <a:schemeClr val="accent1"/>
                          </a:solidFill>
                        </a:rPr>
                        <a:t>several</a:t>
                      </a:r>
                      <a:r>
                        <a:rPr lang="it-IT" dirty="0">
                          <a:solidFill>
                            <a:schemeClr val="accent1"/>
                          </a:solidFill>
                        </a:rPr>
                        <a:t> </a:t>
                      </a:r>
                      <a:r>
                        <a:rPr lang="it-IT" dirty="0" err="1">
                          <a:solidFill>
                            <a:schemeClr val="accent1"/>
                          </a:solidFill>
                        </a:rPr>
                        <a:t>different</a:t>
                      </a:r>
                      <a:r>
                        <a:rPr lang="it-IT" dirty="0">
                          <a:solidFill>
                            <a:schemeClr val="accent1"/>
                          </a:solidFill>
                        </a:rPr>
                        <a:t> pages with </a:t>
                      </a:r>
                      <a:r>
                        <a:rPr lang="it-IT" dirty="0" err="1">
                          <a:solidFill>
                            <a:schemeClr val="accent1"/>
                          </a:solidFill>
                        </a:rPr>
                        <a:t>different</a:t>
                      </a:r>
                      <a:r>
                        <a:rPr lang="it-IT" dirty="0">
                          <a:solidFill>
                            <a:schemeClr val="accent1"/>
                          </a:solidFill>
                        </a:rPr>
                        <a:t> data</a:t>
                      </a:r>
                    </a:p>
                  </a:txBody>
                  <a:tcPr/>
                </a:tc>
                <a:extLst>
                  <a:ext uri="{0D108BD9-81ED-4DB2-BD59-A6C34878D82A}">
                    <a16:rowId xmlns:a16="http://schemas.microsoft.com/office/drawing/2014/main" val="1013483880"/>
                  </a:ext>
                </a:extLst>
              </a:tr>
            </a:tbl>
          </a:graphicData>
        </a:graphic>
      </p:graphicFrame>
      <p:sp>
        <p:nvSpPr>
          <p:cNvPr id="7" name="Rectangle 64">
            <a:extLst>
              <a:ext uri="{FF2B5EF4-FFF2-40B4-BE49-F238E27FC236}">
                <a16:creationId xmlns:a16="http://schemas.microsoft.com/office/drawing/2014/main" id="{C56B4E0F-E144-4D4A-8E35-46A74DF0C721}"/>
              </a:ext>
            </a:extLst>
          </p:cNvPr>
          <p:cNvSpPr/>
          <p:nvPr/>
        </p:nvSpPr>
        <p:spPr>
          <a:xfrm>
            <a:off x="7244862" y="1521351"/>
            <a:ext cx="9777046"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160822535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146781" y="301120"/>
            <a:ext cx="24377650" cy="1200329"/>
          </a:xfrm>
          <a:prstGeom prst="rect">
            <a:avLst/>
          </a:prstGeom>
          <a:noFill/>
          <a:ln>
            <a:noFill/>
          </a:ln>
        </p:spPr>
        <p:txBody>
          <a:bodyPr wrap="square" rtlCol="0">
            <a:spAutoFit/>
          </a:bodyPr>
          <a:lstStyle/>
          <a:p>
            <a:pPr algn="ctr"/>
            <a:r>
              <a:rPr lang="en-US" sz="72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2° prototype - HTA</a:t>
            </a:r>
          </a:p>
        </p:txBody>
      </p:sp>
      <p:sp>
        <p:nvSpPr>
          <p:cNvPr id="5" name="Rectangle 64">
            <a:extLst>
              <a:ext uri="{FF2B5EF4-FFF2-40B4-BE49-F238E27FC236}">
                <a16:creationId xmlns:a16="http://schemas.microsoft.com/office/drawing/2014/main" id="{DF73F07F-A2D7-411A-A8CC-6ED7F9317632}"/>
              </a:ext>
            </a:extLst>
          </p:cNvPr>
          <p:cNvSpPr/>
          <p:nvPr/>
        </p:nvSpPr>
        <p:spPr>
          <a:xfrm>
            <a:off x="8387862" y="1501449"/>
            <a:ext cx="7930662" cy="656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3" name="Immagine 2" descr="Immagine che contiene screenshot&#10;&#10;Descrizione generata automaticamente">
            <a:extLst>
              <a:ext uri="{FF2B5EF4-FFF2-40B4-BE49-F238E27FC236}">
                <a16:creationId xmlns:a16="http://schemas.microsoft.com/office/drawing/2014/main" id="{171E3D51-60F8-4E16-9B7F-046E16FA07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252" y="2303431"/>
            <a:ext cx="22461146" cy="10287153"/>
          </a:xfrm>
          <a:prstGeom prst="rect">
            <a:avLst/>
          </a:prstGeom>
        </p:spPr>
      </p:pic>
    </p:spTree>
    <p:extLst>
      <p:ext uri="{BB962C8B-B14F-4D97-AF65-F5344CB8AC3E}">
        <p14:creationId xmlns:p14="http://schemas.microsoft.com/office/powerpoint/2010/main" val="119866394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a:extLst>
              <a:ext uri="{FF2B5EF4-FFF2-40B4-BE49-F238E27FC236}">
                <a16:creationId xmlns:a16="http://schemas.microsoft.com/office/drawing/2014/main" id="{334B9B60-83AD-411B-AAA5-8861C03657C0}"/>
              </a:ext>
            </a:extLst>
          </p:cNvPr>
          <p:cNvPicPr>
            <a:picLocks noChangeAspect="1"/>
          </p:cNvPicPr>
          <p:nvPr/>
        </p:nvPicPr>
        <p:blipFill>
          <a:blip r:embed="rId3"/>
          <a:stretch>
            <a:fillRect/>
          </a:stretch>
        </p:blipFill>
        <p:spPr>
          <a:xfrm>
            <a:off x="5618927" y="1636427"/>
            <a:ext cx="18088603" cy="12141854"/>
          </a:xfrm>
          <a:prstGeom prst="rect">
            <a:avLst/>
          </a:prstGeom>
        </p:spPr>
      </p:pic>
      <p:sp>
        <p:nvSpPr>
          <p:cNvPr id="68" name="TextBox 67">
            <a:extLst>
              <a:ext uri="{FF2B5EF4-FFF2-40B4-BE49-F238E27FC236}">
                <a16:creationId xmlns:a16="http://schemas.microsoft.com/office/drawing/2014/main" id="{49EE461F-6FE3-F34B-A1D8-65C934899444}"/>
              </a:ext>
            </a:extLst>
          </p:cNvPr>
          <p:cNvSpPr txBox="1"/>
          <p:nvPr/>
        </p:nvSpPr>
        <p:spPr>
          <a:xfrm>
            <a:off x="161861" y="222092"/>
            <a:ext cx="24377650" cy="1200329"/>
          </a:xfrm>
          <a:prstGeom prst="rect">
            <a:avLst/>
          </a:prstGeom>
          <a:noFill/>
          <a:ln>
            <a:noFill/>
          </a:ln>
        </p:spPr>
        <p:txBody>
          <a:bodyPr wrap="square" rtlCol="0">
            <a:spAutoFit/>
          </a:bodyPr>
          <a:lstStyle/>
          <a:p>
            <a:pPr algn="ctr"/>
            <a:r>
              <a:rPr lang="en-US" sz="72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2° prototype - STN</a:t>
            </a:r>
          </a:p>
        </p:txBody>
      </p:sp>
      <p:sp>
        <p:nvSpPr>
          <p:cNvPr id="5" name="Rectangle 64">
            <a:extLst>
              <a:ext uri="{FF2B5EF4-FFF2-40B4-BE49-F238E27FC236}">
                <a16:creationId xmlns:a16="http://schemas.microsoft.com/office/drawing/2014/main" id="{D5ECAD17-8C91-4661-9F91-21045D247EA1}"/>
              </a:ext>
            </a:extLst>
          </p:cNvPr>
          <p:cNvSpPr/>
          <p:nvPr/>
        </p:nvSpPr>
        <p:spPr>
          <a:xfrm flipV="1">
            <a:off x="8339328" y="1389415"/>
            <a:ext cx="803194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6" name="Sottotitolo 2">
            <a:extLst>
              <a:ext uri="{FF2B5EF4-FFF2-40B4-BE49-F238E27FC236}">
                <a16:creationId xmlns:a16="http://schemas.microsoft.com/office/drawing/2014/main" id="{0779679F-F32F-4D7D-A18C-4F1A8F115498}"/>
              </a:ext>
            </a:extLst>
          </p:cNvPr>
          <p:cNvSpPr txBox="1">
            <a:spLocks/>
          </p:cNvSpPr>
          <p:nvPr/>
        </p:nvSpPr>
        <p:spPr>
          <a:xfrm>
            <a:off x="430074" y="1726973"/>
            <a:ext cx="6075943" cy="7698740"/>
          </a:xfrm>
          <a:prstGeom prst="rect">
            <a:avLst/>
          </a:prstGeom>
        </p:spPr>
        <p:txBody>
          <a:bodyPr vert="horz" lIns="182832" tIns="91416" rIns="182832" bIns="91416"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it-IT" sz="4199" b="1" dirty="0">
                <a:solidFill>
                  <a:schemeClr val="accent1"/>
                </a:solidFill>
              </a:rPr>
              <a:t>System feedback</a:t>
            </a:r>
            <a:endParaRPr lang="it-IT" sz="4199" dirty="0">
              <a:solidFill>
                <a:schemeClr val="accent1"/>
              </a:solidFill>
            </a:endParaRPr>
          </a:p>
          <a:p>
            <a:pPr algn="l"/>
            <a:r>
              <a:rPr lang="it-IT" sz="2999" b="1" dirty="0">
                <a:solidFill>
                  <a:schemeClr val="accent1"/>
                </a:solidFill>
              </a:rPr>
              <a:t>#1 </a:t>
            </a:r>
            <a:r>
              <a:rPr lang="it-IT" sz="2999" dirty="0">
                <a:solidFill>
                  <a:schemeClr val="accent1"/>
                </a:solidFill>
              </a:rPr>
              <a:t>Show </a:t>
            </a:r>
            <a:r>
              <a:rPr lang="it-IT" sz="2999" dirty="0" err="1">
                <a:solidFill>
                  <a:schemeClr val="accent1"/>
                </a:solidFill>
              </a:rPr>
              <a:t>error</a:t>
            </a:r>
            <a:r>
              <a:rPr lang="it-IT" sz="2999" dirty="0">
                <a:solidFill>
                  <a:schemeClr val="accent1"/>
                </a:solidFill>
              </a:rPr>
              <a:t> </a:t>
            </a:r>
            <a:r>
              <a:rPr lang="it-IT" sz="2999" dirty="0" err="1">
                <a:solidFill>
                  <a:schemeClr val="accent1"/>
                </a:solidFill>
              </a:rPr>
              <a:t>message</a:t>
            </a:r>
            <a:endParaRPr lang="it-IT" sz="2999" dirty="0">
              <a:solidFill>
                <a:schemeClr val="accent1"/>
              </a:solidFill>
            </a:endParaRPr>
          </a:p>
          <a:p>
            <a:pPr algn="l"/>
            <a:r>
              <a:rPr lang="it-IT" sz="2999" b="1" dirty="0">
                <a:solidFill>
                  <a:schemeClr val="accent1"/>
                </a:solidFill>
              </a:rPr>
              <a:t>#2 </a:t>
            </a:r>
            <a:r>
              <a:rPr lang="it-IT" sz="2999" dirty="0">
                <a:solidFill>
                  <a:schemeClr val="accent1"/>
                </a:solidFill>
              </a:rPr>
              <a:t>Go to the landing page</a:t>
            </a:r>
          </a:p>
          <a:p>
            <a:pPr algn="l"/>
            <a:r>
              <a:rPr lang="it-IT" sz="2999" b="1" dirty="0">
                <a:solidFill>
                  <a:schemeClr val="accent1"/>
                </a:solidFill>
              </a:rPr>
              <a:t>#3 </a:t>
            </a:r>
            <a:r>
              <a:rPr lang="it-IT" sz="2999" dirty="0">
                <a:solidFill>
                  <a:schemeClr val="accent1"/>
                </a:solidFill>
              </a:rPr>
              <a:t>Go to the </a:t>
            </a:r>
            <a:r>
              <a:rPr lang="it-IT" sz="2999" dirty="0" err="1">
                <a:solidFill>
                  <a:schemeClr val="accent1"/>
                </a:solidFill>
              </a:rPr>
              <a:t>concluded</a:t>
            </a:r>
            <a:r>
              <a:rPr lang="it-IT" sz="2999" dirty="0">
                <a:solidFill>
                  <a:schemeClr val="accent1"/>
                </a:solidFill>
              </a:rPr>
              <a:t> </a:t>
            </a:r>
            <a:r>
              <a:rPr lang="it-IT" sz="2999" dirty="0" err="1">
                <a:solidFill>
                  <a:schemeClr val="accent1"/>
                </a:solidFill>
              </a:rPr>
              <a:t>processes</a:t>
            </a:r>
            <a:r>
              <a:rPr lang="it-IT" sz="2999" dirty="0">
                <a:solidFill>
                  <a:schemeClr val="accent1"/>
                </a:solidFill>
              </a:rPr>
              <a:t> page</a:t>
            </a:r>
          </a:p>
          <a:p>
            <a:pPr algn="l"/>
            <a:r>
              <a:rPr lang="it-IT" sz="2999" b="1" dirty="0">
                <a:solidFill>
                  <a:schemeClr val="accent1"/>
                </a:solidFill>
              </a:rPr>
              <a:t>#4 </a:t>
            </a:r>
            <a:r>
              <a:rPr lang="it-IT" sz="2999" dirty="0">
                <a:solidFill>
                  <a:schemeClr val="accent1"/>
                </a:solidFill>
              </a:rPr>
              <a:t>Go to the personal </a:t>
            </a:r>
            <a:r>
              <a:rPr lang="it-IT" sz="2999" dirty="0" err="1">
                <a:solidFill>
                  <a:schemeClr val="accent1"/>
                </a:solidFill>
              </a:rPr>
              <a:t>profile</a:t>
            </a:r>
            <a:r>
              <a:rPr lang="it-IT" sz="2999" dirty="0">
                <a:solidFill>
                  <a:schemeClr val="accent1"/>
                </a:solidFill>
              </a:rPr>
              <a:t> page</a:t>
            </a:r>
          </a:p>
          <a:p>
            <a:pPr algn="l"/>
            <a:r>
              <a:rPr lang="it-IT" sz="2999" b="1" dirty="0">
                <a:solidFill>
                  <a:schemeClr val="accent1"/>
                </a:solidFill>
              </a:rPr>
              <a:t>#5 </a:t>
            </a:r>
            <a:r>
              <a:rPr lang="it-IT" sz="2999" dirty="0">
                <a:solidFill>
                  <a:schemeClr val="accent1"/>
                </a:solidFill>
              </a:rPr>
              <a:t>Go to the guide page</a:t>
            </a:r>
          </a:p>
          <a:p>
            <a:pPr algn="l"/>
            <a:r>
              <a:rPr lang="it-IT" sz="2999" b="1" dirty="0">
                <a:solidFill>
                  <a:schemeClr val="accent1"/>
                </a:solidFill>
              </a:rPr>
              <a:t>#6 </a:t>
            </a:r>
            <a:r>
              <a:rPr lang="it-IT" sz="2999" dirty="0">
                <a:solidFill>
                  <a:schemeClr val="accent1"/>
                </a:solidFill>
              </a:rPr>
              <a:t>Go to the </a:t>
            </a:r>
            <a:r>
              <a:rPr lang="it-IT" sz="2999" dirty="0" err="1">
                <a:solidFill>
                  <a:schemeClr val="accent1"/>
                </a:solidFill>
              </a:rPr>
              <a:t>specific</a:t>
            </a:r>
            <a:r>
              <a:rPr lang="it-IT" sz="2999" dirty="0">
                <a:solidFill>
                  <a:schemeClr val="accent1"/>
                </a:solidFill>
              </a:rPr>
              <a:t> </a:t>
            </a:r>
            <a:r>
              <a:rPr lang="it-IT" sz="2999" dirty="0" err="1">
                <a:solidFill>
                  <a:schemeClr val="accent1"/>
                </a:solidFill>
              </a:rPr>
              <a:t>concluded</a:t>
            </a:r>
            <a:r>
              <a:rPr lang="it-IT" sz="2999" dirty="0">
                <a:solidFill>
                  <a:schemeClr val="accent1"/>
                </a:solidFill>
              </a:rPr>
              <a:t> </a:t>
            </a:r>
            <a:r>
              <a:rPr lang="it-IT" sz="2999" dirty="0" err="1">
                <a:solidFill>
                  <a:schemeClr val="accent1"/>
                </a:solidFill>
              </a:rPr>
              <a:t>process</a:t>
            </a:r>
            <a:r>
              <a:rPr lang="it-IT" sz="2999" dirty="0">
                <a:solidFill>
                  <a:schemeClr val="accent1"/>
                </a:solidFill>
              </a:rPr>
              <a:t> page</a:t>
            </a:r>
          </a:p>
          <a:p>
            <a:pPr algn="l"/>
            <a:r>
              <a:rPr lang="it-IT" sz="2999" b="1" dirty="0">
                <a:solidFill>
                  <a:schemeClr val="accent1"/>
                </a:solidFill>
              </a:rPr>
              <a:t>#7 </a:t>
            </a:r>
            <a:r>
              <a:rPr lang="it-IT" sz="2999" dirty="0">
                <a:solidFill>
                  <a:schemeClr val="accent1"/>
                </a:solidFill>
              </a:rPr>
              <a:t>Open Surveys or </a:t>
            </a:r>
            <a:r>
              <a:rPr lang="it-IT" sz="2999" dirty="0" err="1">
                <a:solidFill>
                  <a:schemeClr val="accent1"/>
                </a:solidFill>
              </a:rPr>
              <a:t>Platforms</a:t>
            </a:r>
            <a:r>
              <a:rPr lang="it-IT" sz="2999" dirty="0">
                <a:solidFill>
                  <a:schemeClr val="accent1"/>
                </a:solidFill>
              </a:rPr>
              <a:t> or More info</a:t>
            </a:r>
          </a:p>
          <a:p>
            <a:pPr algn="l"/>
            <a:r>
              <a:rPr lang="it-IT" sz="2999" b="1" dirty="0">
                <a:solidFill>
                  <a:schemeClr val="accent1"/>
                </a:solidFill>
              </a:rPr>
              <a:t>#8 </a:t>
            </a:r>
            <a:r>
              <a:rPr lang="it-IT" sz="2999" dirty="0">
                <a:solidFill>
                  <a:schemeClr val="accent1"/>
                </a:solidFill>
              </a:rPr>
              <a:t>Go to the new </a:t>
            </a:r>
            <a:r>
              <a:rPr lang="it-IT" sz="2999" dirty="0" err="1">
                <a:solidFill>
                  <a:schemeClr val="accent1"/>
                </a:solidFill>
              </a:rPr>
              <a:t>process</a:t>
            </a:r>
            <a:r>
              <a:rPr lang="it-IT" sz="2999" dirty="0">
                <a:solidFill>
                  <a:schemeClr val="accent1"/>
                </a:solidFill>
              </a:rPr>
              <a:t> page </a:t>
            </a:r>
          </a:p>
          <a:p>
            <a:pPr algn="l"/>
            <a:r>
              <a:rPr lang="it-IT" sz="2999" b="1" dirty="0">
                <a:solidFill>
                  <a:schemeClr val="accent1"/>
                </a:solidFill>
              </a:rPr>
              <a:t>#9 </a:t>
            </a:r>
            <a:r>
              <a:rPr lang="it-IT" sz="2999" dirty="0">
                <a:solidFill>
                  <a:schemeClr val="accent1"/>
                </a:solidFill>
              </a:rPr>
              <a:t>Go to the </a:t>
            </a:r>
            <a:r>
              <a:rPr lang="it-IT" sz="2999" dirty="0" err="1">
                <a:solidFill>
                  <a:schemeClr val="accent1"/>
                </a:solidFill>
              </a:rPr>
              <a:t>existing</a:t>
            </a:r>
            <a:r>
              <a:rPr lang="it-IT" sz="2999" dirty="0">
                <a:solidFill>
                  <a:schemeClr val="accent1"/>
                </a:solidFill>
              </a:rPr>
              <a:t> </a:t>
            </a:r>
            <a:r>
              <a:rPr lang="it-IT" sz="2999" dirty="0" err="1">
                <a:solidFill>
                  <a:schemeClr val="accent1"/>
                </a:solidFill>
              </a:rPr>
              <a:t>process</a:t>
            </a:r>
            <a:r>
              <a:rPr lang="it-IT" sz="2999" dirty="0">
                <a:solidFill>
                  <a:schemeClr val="accent1"/>
                </a:solidFill>
              </a:rPr>
              <a:t> page</a:t>
            </a:r>
          </a:p>
          <a:p>
            <a:pPr algn="l"/>
            <a:r>
              <a:rPr lang="it-IT" sz="2999" b="1" dirty="0">
                <a:solidFill>
                  <a:schemeClr val="accent1"/>
                </a:solidFill>
              </a:rPr>
              <a:t>#10 </a:t>
            </a:r>
            <a:r>
              <a:rPr lang="it-IT" sz="2999" dirty="0" err="1">
                <a:solidFill>
                  <a:schemeClr val="accent1"/>
                </a:solidFill>
              </a:rPr>
              <a:t>Send</a:t>
            </a:r>
            <a:r>
              <a:rPr lang="it-IT" sz="2999" dirty="0">
                <a:solidFill>
                  <a:schemeClr val="accent1"/>
                </a:solidFill>
              </a:rPr>
              <a:t> </a:t>
            </a:r>
            <a:r>
              <a:rPr lang="it-IT" sz="2999" dirty="0" err="1">
                <a:solidFill>
                  <a:schemeClr val="accent1"/>
                </a:solidFill>
              </a:rPr>
              <a:t>message</a:t>
            </a:r>
            <a:endParaRPr lang="it-IT" sz="2999" dirty="0">
              <a:solidFill>
                <a:schemeClr val="accent1"/>
              </a:solidFill>
            </a:endParaRPr>
          </a:p>
          <a:p>
            <a:pPr algn="l"/>
            <a:r>
              <a:rPr lang="it-IT" sz="2999" b="1" dirty="0">
                <a:solidFill>
                  <a:schemeClr val="accent1"/>
                </a:solidFill>
              </a:rPr>
              <a:t>#11 </a:t>
            </a:r>
            <a:r>
              <a:rPr lang="it-IT" sz="2999" dirty="0" err="1">
                <a:solidFill>
                  <a:schemeClr val="accent1"/>
                </a:solidFill>
              </a:rPr>
              <a:t>View</a:t>
            </a:r>
            <a:r>
              <a:rPr lang="it-IT" sz="2999" dirty="0">
                <a:solidFill>
                  <a:schemeClr val="accent1"/>
                </a:solidFill>
              </a:rPr>
              <a:t> Graphic report of </a:t>
            </a:r>
            <a:r>
              <a:rPr lang="it-IT" sz="2999" dirty="0" err="1">
                <a:solidFill>
                  <a:schemeClr val="accent1"/>
                </a:solidFill>
              </a:rPr>
              <a:t>concluded</a:t>
            </a:r>
            <a:r>
              <a:rPr lang="it-IT" sz="2999" dirty="0">
                <a:solidFill>
                  <a:schemeClr val="accent1"/>
                </a:solidFill>
              </a:rPr>
              <a:t>  </a:t>
            </a:r>
            <a:r>
              <a:rPr lang="it-IT" sz="2999" dirty="0" err="1">
                <a:solidFill>
                  <a:schemeClr val="accent1"/>
                </a:solidFill>
              </a:rPr>
              <a:t>processes</a:t>
            </a:r>
            <a:endParaRPr lang="it-IT" sz="2999" dirty="0">
              <a:solidFill>
                <a:schemeClr val="accent1"/>
              </a:solidFill>
            </a:endParaRPr>
          </a:p>
          <a:p>
            <a:pPr algn="l"/>
            <a:r>
              <a:rPr lang="it-IT" sz="2999" b="1" dirty="0">
                <a:solidFill>
                  <a:schemeClr val="accent1"/>
                </a:solidFill>
              </a:rPr>
              <a:t>#12 </a:t>
            </a:r>
            <a:r>
              <a:rPr lang="it-IT" sz="2999" dirty="0">
                <a:solidFill>
                  <a:schemeClr val="accent1"/>
                </a:solidFill>
              </a:rPr>
              <a:t>Delete </a:t>
            </a:r>
            <a:r>
              <a:rPr lang="it-IT" sz="2999" dirty="0" err="1">
                <a:solidFill>
                  <a:schemeClr val="accent1"/>
                </a:solidFill>
              </a:rPr>
              <a:t>process</a:t>
            </a:r>
            <a:endParaRPr lang="it-IT" sz="2999" dirty="0">
              <a:solidFill>
                <a:schemeClr val="accent1"/>
              </a:solidFill>
            </a:endParaRPr>
          </a:p>
          <a:p>
            <a:pPr algn="l"/>
            <a:r>
              <a:rPr lang="it-IT" sz="2999" b="1" dirty="0">
                <a:solidFill>
                  <a:schemeClr val="accent1"/>
                </a:solidFill>
              </a:rPr>
              <a:t>#13 </a:t>
            </a:r>
            <a:r>
              <a:rPr lang="it-IT" sz="2999" dirty="0">
                <a:solidFill>
                  <a:schemeClr val="accent1"/>
                </a:solidFill>
              </a:rPr>
              <a:t>Conclude </a:t>
            </a:r>
            <a:r>
              <a:rPr lang="it-IT" sz="2999" dirty="0" err="1">
                <a:solidFill>
                  <a:schemeClr val="accent1"/>
                </a:solidFill>
              </a:rPr>
              <a:t>process</a:t>
            </a:r>
            <a:endParaRPr lang="it-IT" sz="2999" dirty="0">
              <a:solidFill>
                <a:schemeClr val="accent1"/>
              </a:solidFill>
            </a:endParaRPr>
          </a:p>
          <a:p>
            <a:pPr algn="l"/>
            <a:endParaRPr lang="it-IT" sz="2999" dirty="0"/>
          </a:p>
        </p:txBody>
      </p:sp>
      <p:sp>
        <p:nvSpPr>
          <p:cNvPr id="7" name="Sottotitolo 2">
            <a:extLst>
              <a:ext uri="{FF2B5EF4-FFF2-40B4-BE49-F238E27FC236}">
                <a16:creationId xmlns:a16="http://schemas.microsoft.com/office/drawing/2014/main" id="{8B339AD2-CE0A-4F1E-BECE-54436CCFF071}"/>
              </a:ext>
            </a:extLst>
          </p:cNvPr>
          <p:cNvSpPr txBox="1">
            <a:spLocks/>
          </p:cNvSpPr>
          <p:nvPr/>
        </p:nvSpPr>
        <p:spPr>
          <a:xfrm>
            <a:off x="582569" y="9492069"/>
            <a:ext cx="6675897" cy="4178494"/>
          </a:xfrm>
          <a:prstGeom prst="rect">
            <a:avLst/>
          </a:prstGeom>
        </p:spPr>
        <p:txBody>
          <a:bodyPr>
            <a:normAutofit/>
          </a:bodyPr>
          <a:lstStyle>
            <a:lvl1pPr marL="0" indent="0" algn="l" defTabSz="1828434" rtl="0" eaLnBrk="1" latinLnBrk="0" hangingPunct="1">
              <a:lnSpc>
                <a:spcPct val="90000"/>
              </a:lnSpc>
              <a:spcBef>
                <a:spcPts val="2000"/>
              </a:spcBef>
              <a:buFont typeface="Arial" charset="0"/>
              <a:buNone/>
              <a:defRPr lang="en-US" sz="4800" kern="1200" dirty="0" smtClean="0">
                <a:solidFill>
                  <a:schemeClr val="tx1"/>
                </a:solidFill>
                <a:effectLst/>
                <a:latin typeface="Montserrat Hairline" charset="0"/>
                <a:ea typeface="Montserrat Hairline" charset="0"/>
                <a:cs typeface="Montserrat Hairline" charset="0"/>
              </a:defRPr>
            </a:lvl1pPr>
            <a:lvl2pPr marL="914217" indent="0" algn="l" defTabSz="1828434" rtl="0" eaLnBrk="1" latinLnBrk="0" hangingPunct="1">
              <a:lnSpc>
                <a:spcPct val="90000"/>
              </a:lnSpc>
              <a:spcBef>
                <a:spcPts val="1000"/>
              </a:spcBef>
              <a:buFont typeface="Arial" charset="0"/>
              <a:buNone/>
              <a:defRPr lang="en-US" sz="4000" kern="1200" dirty="0" smtClean="0">
                <a:solidFill>
                  <a:schemeClr val="tx1"/>
                </a:solidFill>
                <a:effectLst/>
                <a:latin typeface="Montserrat Hairline" charset="0"/>
                <a:ea typeface="Montserrat Hairline" charset="0"/>
                <a:cs typeface="Montserrat Hairline" charset="0"/>
              </a:defRPr>
            </a:lvl2pPr>
            <a:lvl3pPr marL="1828434" indent="0" algn="l" defTabSz="1828434" rtl="0" eaLnBrk="1" latinLnBrk="0" hangingPunct="1">
              <a:lnSpc>
                <a:spcPct val="90000"/>
              </a:lnSpc>
              <a:spcBef>
                <a:spcPts val="1000"/>
              </a:spcBef>
              <a:buFont typeface="Arial" charset="0"/>
              <a:buNone/>
              <a:defRPr lang="en-US" sz="3600" kern="1200" dirty="0" smtClean="0">
                <a:solidFill>
                  <a:schemeClr val="tx1"/>
                </a:solidFill>
                <a:effectLst/>
                <a:latin typeface="Montserrat Hairline" charset="0"/>
                <a:ea typeface="Montserrat Hairline" charset="0"/>
                <a:cs typeface="Montserrat Hairline" charset="0"/>
              </a:defRPr>
            </a:lvl3pPr>
            <a:lvl4pPr marL="2742651" indent="0" algn="l" defTabSz="1828434" rtl="0" eaLnBrk="1" latinLnBrk="0" hangingPunct="1">
              <a:lnSpc>
                <a:spcPct val="90000"/>
              </a:lnSpc>
              <a:spcBef>
                <a:spcPts val="1000"/>
              </a:spcBef>
              <a:buFont typeface="Arial" charset="0"/>
              <a:buNone/>
              <a:defRPr lang="en-US" sz="3200" kern="1200" dirty="0" smtClean="0">
                <a:solidFill>
                  <a:schemeClr val="tx1"/>
                </a:solidFill>
                <a:effectLst/>
                <a:latin typeface="Montserrat Hairline" charset="0"/>
                <a:ea typeface="Montserrat Hairline" charset="0"/>
                <a:cs typeface="Montserrat Hairline" charset="0"/>
              </a:defRPr>
            </a:lvl4pPr>
            <a:lvl5pPr marL="3656868" indent="0" algn="l" defTabSz="1828434" rtl="0" eaLnBrk="1" latinLnBrk="0" hangingPunct="1">
              <a:lnSpc>
                <a:spcPct val="90000"/>
              </a:lnSpc>
              <a:spcBef>
                <a:spcPts val="1000"/>
              </a:spcBef>
              <a:buFont typeface="Arial" charset="0"/>
              <a:buNone/>
              <a:defRPr lang="en-US" sz="3200" kern="1200" dirty="0">
                <a:solidFill>
                  <a:schemeClr val="tx1"/>
                </a:solidFill>
                <a:effectLst/>
                <a:latin typeface="Montserrat Hairline" charset="0"/>
                <a:ea typeface="Montserrat Hairline" charset="0"/>
                <a:cs typeface="Montserrat Hairline" charset="0"/>
              </a:defRPr>
            </a:lvl5pPr>
            <a:lvl6pPr marL="5028194"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411"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628"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0846" indent="-457109" algn="l" defTabSz="1828434"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a:lstStyle>
          <a:p>
            <a:r>
              <a:rPr lang="it-IT" sz="4000" b="1" dirty="0" err="1">
                <a:solidFill>
                  <a:schemeClr val="accent1"/>
                </a:solidFill>
              </a:rPr>
              <a:t>Reachability</a:t>
            </a:r>
            <a:endParaRPr lang="it-IT" sz="4000" dirty="0">
              <a:solidFill>
                <a:schemeClr val="accent1"/>
              </a:solidFill>
            </a:endParaRPr>
          </a:p>
          <a:p>
            <a:pPr>
              <a:spcBef>
                <a:spcPts val="0"/>
              </a:spcBef>
            </a:pPr>
            <a:r>
              <a:rPr lang="it-IT" sz="2800" b="1" dirty="0">
                <a:solidFill>
                  <a:schemeClr val="accent1"/>
                </a:solidFill>
              </a:rPr>
              <a:t>1</a:t>
            </a:r>
            <a:r>
              <a:rPr lang="it-IT" sz="2800" dirty="0">
                <a:solidFill>
                  <a:schemeClr val="accent1"/>
                </a:solidFill>
              </a:rPr>
              <a:t>: 2</a:t>
            </a:r>
          </a:p>
          <a:p>
            <a:pPr>
              <a:spcBef>
                <a:spcPts val="0"/>
              </a:spcBef>
            </a:pPr>
            <a:r>
              <a:rPr lang="it-IT" sz="2800" b="1" dirty="0">
                <a:solidFill>
                  <a:schemeClr val="accent1"/>
                </a:solidFill>
              </a:rPr>
              <a:t>2</a:t>
            </a:r>
            <a:r>
              <a:rPr lang="it-IT" sz="2800" dirty="0">
                <a:solidFill>
                  <a:schemeClr val="accent1"/>
                </a:solidFill>
              </a:rPr>
              <a:t>: 1, 3, 5, 6, 7, 8</a:t>
            </a:r>
          </a:p>
          <a:p>
            <a:pPr>
              <a:spcBef>
                <a:spcPts val="0"/>
              </a:spcBef>
            </a:pPr>
            <a:r>
              <a:rPr lang="it-IT" sz="2800" b="1" dirty="0">
                <a:solidFill>
                  <a:schemeClr val="accent1"/>
                </a:solidFill>
              </a:rPr>
              <a:t>3</a:t>
            </a:r>
            <a:r>
              <a:rPr lang="it-IT" sz="2800" dirty="0">
                <a:solidFill>
                  <a:schemeClr val="accent1"/>
                </a:solidFill>
              </a:rPr>
              <a:t>: 1, 2, 6, 7, 8</a:t>
            </a:r>
          </a:p>
          <a:p>
            <a:pPr>
              <a:spcBef>
                <a:spcPts val="0"/>
              </a:spcBef>
            </a:pPr>
            <a:r>
              <a:rPr lang="it-IT" sz="2800" b="1" dirty="0">
                <a:solidFill>
                  <a:schemeClr val="accent1"/>
                </a:solidFill>
              </a:rPr>
              <a:t>4</a:t>
            </a:r>
            <a:r>
              <a:rPr lang="it-IT" sz="2800" dirty="0">
                <a:solidFill>
                  <a:schemeClr val="accent1"/>
                </a:solidFill>
              </a:rPr>
              <a:t>: 1, 2, 6, 7, 8</a:t>
            </a:r>
          </a:p>
          <a:p>
            <a:pPr>
              <a:spcBef>
                <a:spcPts val="0"/>
              </a:spcBef>
            </a:pPr>
            <a:r>
              <a:rPr lang="it-IT" sz="2800" b="1" dirty="0">
                <a:solidFill>
                  <a:schemeClr val="accent1"/>
                </a:solidFill>
              </a:rPr>
              <a:t>5</a:t>
            </a:r>
            <a:r>
              <a:rPr lang="it-IT" sz="2800" dirty="0">
                <a:solidFill>
                  <a:schemeClr val="accent1"/>
                </a:solidFill>
              </a:rPr>
              <a:t>: 1, 2, 6, 7, 8</a:t>
            </a:r>
          </a:p>
          <a:p>
            <a:pPr>
              <a:spcBef>
                <a:spcPts val="0"/>
              </a:spcBef>
            </a:pPr>
            <a:r>
              <a:rPr lang="it-IT" sz="2800" b="1" dirty="0">
                <a:solidFill>
                  <a:schemeClr val="accent1"/>
                </a:solidFill>
              </a:rPr>
              <a:t>6</a:t>
            </a:r>
            <a:r>
              <a:rPr lang="it-IT" sz="2800" dirty="0">
                <a:solidFill>
                  <a:schemeClr val="accent1"/>
                </a:solidFill>
              </a:rPr>
              <a:t>: 1, 2, 5, 7, 8</a:t>
            </a:r>
          </a:p>
          <a:p>
            <a:pPr>
              <a:spcBef>
                <a:spcPts val="0"/>
              </a:spcBef>
            </a:pPr>
            <a:r>
              <a:rPr lang="it-IT" sz="2800" b="1" dirty="0">
                <a:solidFill>
                  <a:schemeClr val="accent1"/>
                </a:solidFill>
              </a:rPr>
              <a:t>7: </a:t>
            </a:r>
            <a:r>
              <a:rPr lang="it-IT" sz="2800" dirty="0">
                <a:solidFill>
                  <a:schemeClr val="accent1"/>
                </a:solidFill>
              </a:rPr>
              <a:t>1, 2, 6, 8</a:t>
            </a:r>
          </a:p>
          <a:p>
            <a:pPr>
              <a:spcBef>
                <a:spcPts val="0"/>
              </a:spcBef>
            </a:pPr>
            <a:r>
              <a:rPr lang="it-IT" sz="2800" b="1" dirty="0">
                <a:solidFill>
                  <a:schemeClr val="accent1"/>
                </a:solidFill>
              </a:rPr>
              <a:t>8: </a:t>
            </a:r>
            <a:r>
              <a:rPr lang="it-IT" sz="2800" dirty="0">
                <a:solidFill>
                  <a:schemeClr val="accent1"/>
                </a:solidFill>
              </a:rPr>
              <a:t>1, 2, 6, 7</a:t>
            </a:r>
          </a:p>
          <a:p>
            <a:endParaRPr lang="it-IT" dirty="0"/>
          </a:p>
        </p:txBody>
      </p:sp>
      <p:sp>
        <p:nvSpPr>
          <p:cNvPr id="8" name="CasellaDiTesto 7">
            <a:extLst>
              <a:ext uri="{FF2B5EF4-FFF2-40B4-BE49-F238E27FC236}">
                <a16:creationId xmlns:a16="http://schemas.microsoft.com/office/drawing/2014/main" id="{8EE13488-C400-4339-9F7D-8235FD0457A1}"/>
              </a:ext>
            </a:extLst>
          </p:cNvPr>
          <p:cNvSpPr txBox="1"/>
          <p:nvPr/>
        </p:nvSpPr>
        <p:spPr>
          <a:xfrm>
            <a:off x="8339328" y="6492240"/>
            <a:ext cx="731520" cy="646331"/>
          </a:xfrm>
          <a:prstGeom prst="rect">
            <a:avLst/>
          </a:prstGeom>
          <a:noFill/>
        </p:spPr>
        <p:txBody>
          <a:bodyPr wrap="square" rtlCol="0">
            <a:spAutoFit/>
          </a:bodyPr>
          <a:lstStyle/>
          <a:p>
            <a:endParaRPr lang="it-IT" dirty="0"/>
          </a:p>
        </p:txBody>
      </p:sp>
      <p:sp>
        <p:nvSpPr>
          <p:cNvPr id="29" name="CasellaDiTesto 28">
            <a:extLst>
              <a:ext uri="{FF2B5EF4-FFF2-40B4-BE49-F238E27FC236}">
                <a16:creationId xmlns:a16="http://schemas.microsoft.com/office/drawing/2014/main" id="{F83D32CE-DAAC-4EDF-ABD5-D4A22E4E20B6}"/>
              </a:ext>
            </a:extLst>
          </p:cNvPr>
          <p:cNvSpPr txBox="1"/>
          <p:nvPr/>
        </p:nvSpPr>
        <p:spPr>
          <a:xfrm>
            <a:off x="8205333" y="6161118"/>
            <a:ext cx="999510" cy="584775"/>
          </a:xfrm>
          <a:prstGeom prst="rect">
            <a:avLst/>
          </a:prstGeom>
          <a:noFill/>
        </p:spPr>
        <p:txBody>
          <a:bodyPr wrap="square" rtlCol="0">
            <a:spAutoFit/>
          </a:bodyPr>
          <a:lstStyle/>
          <a:p>
            <a:r>
              <a:rPr lang="it-IT" sz="3200" dirty="0">
                <a:solidFill>
                  <a:srgbClr val="000000"/>
                </a:solidFill>
              </a:rPr>
              <a:t> 1</a:t>
            </a:r>
          </a:p>
        </p:txBody>
      </p:sp>
      <p:sp>
        <p:nvSpPr>
          <p:cNvPr id="31" name="CasellaDiTesto 30">
            <a:extLst>
              <a:ext uri="{FF2B5EF4-FFF2-40B4-BE49-F238E27FC236}">
                <a16:creationId xmlns:a16="http://schemas.microsoft.com/office/drawing/2014/main" id="{84EFBC99-AFA2-4860-ABC2-987CC9FE0F7E}"/>
              </a:ext>
            </a:extLst>
          </p:cNvPr>
          <p:cNvSpPr txBox="1"/>
          <p:nvPr/>
        </p:nvSpPr>
        <p:spPr>
          <a:xfrm>
            <a:off x="9774107" y="7615812"/>
            <a:ext cx="999510" cy="584775"/>
          </a:xfrm>
          <a:prstGeom prst="rect">
            <a:avLst/>
          </a:prstGeom>
          <a:noFill/>
        </p:spPr>
        <p:txBody>
          <a:bodyPr wrap="square" rtlCol="0">
            <a:spAutoFit/>
          </a:bodyPr>
          <a:lstStyle/>
          <a:p>
            <a:r>
              <a:rPr lang="it-IT" sz="3200" dirty="0">
                <a:solidFill>
                  <a:srgbClr val="000000"/>
                </a:solidFill>
              </a:rPr>
              <a:t> 2</a:t>
            </a:r>
          </a:p>
        </p:txBody>
      </p:sp>
      <p:sp>
        <p:nvSpPr>
          <p:cNvPr id="32" name="CasellaDiTesto 31">
            <a:extLst>
              <a:ext uri="{FF2B5EF4-FFF2-40B4-BE49-F238E27FC236}">
                <a16:creationId xmlns:a16="http://schemas.microsoft.com/office/drawing/2014/main" id="{00F4E44F-8296-4E54-B01A-C70B763B78FE}"/>
              </a:ext>
            </a:extLst>
          </p:cNvPr>
          <p:cNvSpPr txBox="1"/>
          <p:nvPr/>
        </p:nvSpPr>
        <p:spPr>
          <a:xfrm>
            <a:off x="11828434" y="5546688"/>
            <a:ext cx="720782" cy="584775"/>
          </a:xfrm>
          <a:prstGeom prst="rect">
            <a:avLst/>
          </a:prstGeom>
          <a:noFill/>
        </p:spPr>
        <p:txBody>
          <a:bodyPr wrap="square" rtlCol="0">
            <a:spAutoFit/>
          </a:bodyPr>
          <a:lstStyle/>
          <a:p>
            <a:r>
              <a:rPr lang="it-IT" sz="3200" dirty="0">
                <a:solidFill>
                  <a:srgbClr val="000000"/>
                </a:solidFill>
              </a:rPr>
              <a:t>4</a:t>
            </a:r>
          </a:p>
        </p:txBody>
      </p:sp>
      <p:sp>
        <p:nvSpPr>
          <p:cNvPr id="33" name="CasellaDiTesto 32">
            <a:extLst>
              <a:ext uri="{FF2B5EF4-FFF2-40B4-BE49-F238E27FC236}">
                <a16:creationId xmlns:a16="http://schemas.microsoft.com/office/drawing/2014/main" id="{0DCDE71F-924E-4E11-90B9-36BD1E742FD1}"/>
              </a:ext>
            </a:extLst>
          </p:cNvPr>
          <p:cNvSpPr txBox="1"/>
          <p:nvPr/>
        </p:nvSpPr>
        <p:spPr>
          <a:xfrm>
            <a:off x="11711418" y="9513620"/>
            <a:ext cx="999510" cy="584775"/>
          </a:xfrm>
          <a:prstGeom prst="rect">
            <a:avLst/>
          </a:prstGeom>
          <a:noFill/>
        </p:spPr>
        <p:txBody>
          <a:bodyPr wrap="square" rtlCol="0">
            <a:spAutoFit/>
          </a:bodyPr>
          <a:lstStyle/>
          <a:p>
            <a:r>
              <a:rPr lang="it-IT" sz="3200" dirty="0">
                <a:solidFill>
                  <a:srgbClr val="000000"/>
                </a:solidFill>
              </a:rPr>
              <a:t> 3</a:t>
            </a:r>
          </a:p>
        </p:txBody>
      </p:sp>
      <p:sp>
        <p:nvSpPr>
          <p:cNvPr id="34" name="CasellaDiTesto 33">
            <a:extLst>
              <a:ext uri="{FF2B5EF4-FFF2-40B4-BE49-F238E27FC236}">
                <a16:creationId xmlns:a16="http://schemas.microsoft.com/office/drawing/2014/main" id="{E99D3A8E-718F-4643-A0B7-AF798C1BF0D7}"/>
              </a:ext>
            </a:extLst>
          </p:cNvPr>
          <p:cNvSpPr txBox="1"/>
          <p:nvPr/>
        </p:nvSpPr>
        <p:spPr>
          <a:xfrm>
            <a:off x="11799983" y="2922668"/>
            <a:ext cx="720782" cy="584775"/>
          </a:xfrm>
          <a:prstGeom prst="rect">
            <a:avLst/>
          </a:prstGeom>
          <a:noFill/>
        </p:spPr>
        <p:txBody>
          <a:bodyPr wrap="square" rtlCol="0">
            <a:spAutoFit/>
          </a:bodyPr>
          <a:lstStyle/>
          <a:p>
            <a:r>
              <a:rPr lang="it-IT" sz="3200" dirty="0">
                <a:solidFill>
                  <a:srgbClr val="000000"/>
                </a:solidFill>
              </a:rPr>
              <a:t>5</a:t>
            </a:r>
          </a:p>
        </p:txBody>
      </p:sp>
      <p:sp>
        <p:nvSpPr>
          <p:cNvPr id="36" name="CasellaDiTesto 35">
            <a:extLst>
              <a:ext uri="{FF2B5EF4-FFF2-40B4-BE49-F238E27FC236}">
                <a16:creationId xmlns:a16="http://schemas.microsoft.com/office/drawing/2014/main" id="{52933197-B54E-498A-AD5E-1D8A0A5CFD71}"/>
              </a:ext>
            </a:extLst>
          </p:cNvPr>
          <p:cNvSpPr txBox="1"/>
          <p:nvPr/>
        </p:nvSpPr>
        <p:spPr>
          <a:xfrm>
            <a:off x="16705045" y="2922668"/>
            <a:ext cx="720782" cy="584775"/>
          </a:xfrm>
          <a:prstGeom prst="rect">
            <a:avLst/>
          </a:prstGeom>
          <a:noFill/>
        </p:spPr>
        <p:txBody>
          <a:bodyPr wrap="square" rtlCol="0">
            <a:spAutoFit/>
          </a:bodyPr>
          <a:lstStyle/>
          <a:p>
            <a:r>
              <a:rPr lang="it-IT" sz="3200" dirty="0">
                <a:solidFill>
                  <a:srgbClr val="000000"/>
                </a:solidFill>
              </a:rPr>
              <a:t>5</a:t>
            </a:r>
          </a:p>
        </p:txBody>
      </p:sp>
      <p:sp>
        <p:nvSpPr>
          <p:cNvPr id="38" name="CasellaDiTesto 37">
            <a:extLst>
              <a:ext uri="{FF2B5EF4-FFF2-40B4-BE49-F238E27FC236}">
                <a16:creationId xmlns:a16="http://schemas.microsoft.com/office/drawing/2014/main" id="{598BD85A-21B2-43DC-B24C-3BFD0048DE74}"/>
              </a:ext>
            </a:extLst>
          </p:cNvPr>
          <p:cNvSpPr txBox="1"/>
          <p:nvPr/>
        </p:nvSpPr>
        <p:spPr>
          <a:xfrm>
            <a:off x="14663228" y="4568419"/>
            <a:ext cx="720782" cy="584775"/>
          </a:xfrm>
          <a:prstGeom prst="rect">
            <a:avLst/>
          </a:prstGeom>
          <a:noFill/>
        </p:spPr>
        <p:txBody>
          <a:bodyPr wrap="square" rtlCol="0">
            <a:spAutoFit/>
          </a:bodyPr>
          <a:lstStyle/>
          <a:p>
            <a:r>
              <a:rPr lang="it-IT" sz="3200" dirty="0">
                <a:solidFill>
                  <a:srgbClr val="000000"/>
                </a:solidFill>
              </a:rPr>
              <a:t>5</a:t>
            </a:r>
          </a:p>
        </p:txBody>
      </p:sp>
      <p:sp>
        <p:nvSpPr>
          <p:cNvPr id="39" name="CasellaDiTesto 38">
            <a:extLst>
              <a:ext uri="{FF2B5EF4-FFF2-40B4-BE49-F238E27FC236}">
                <a16:creationId xmlns:a16="http://schemas.microsoft.com/office/drawing/2014/main" id="{A65A5246-3938-49CB-9999-FE808843AD65}"/>
              </a:ext>
            </a:extLst>
          </p:cNvPr>
          <p:cNvSpPr txBox="1"/>
          <p:nvPr/>
        </p:nvSpPr>
        <p:spPr>
          <a:xfrm>
            <a:off x="16921438" y="9530296"/>
            <a:ext cx="720782" cy="584775"/>
          </a:xfrm>
          <a:prstGeom prst="rect">
            <a:avLst/>
          </a:prstGeom>
          <a:noFill/>
        </p:spPr>
        <p:txBody>
          <a:bodyPr wrap="square" rtlCol="0">
            <a:spAutoFit/>
          </a:bodyPr>
          <a:lstStyle/>
          <a:p>
            <a:r>
              <a:rPr lang="it-IT" sz="3200" dirty="0">
                <a:solidFill>
                  <a:srgbClr val="000000"/>
                </a:solidFill>
              </a:rPr>
              <a:t>10</a:t>
            </a:r>
          </a:p>
        </p:txBody>
      </p:sp>
      <p:sp>
        <p:nvSpPr>
          <p:cNvPr id="40" name="CasellaDiTesto 39">
            <a:extLst>
              <a:ext uri="{FF2B5EF4-FFF2-40B4-BE49-F238E27FC236}">
                <a16:creationId xmlns:a16="http://schemas.microsoft.com/office/drawing/2014/main" id="{E559845C-2AE6-4A72-97DC-81CB490754E7}"/>
              </a:ext>
            </a:extLst>
          </p:cNvPr>
          <p:cNvSpPr txBox="1"/>
          <p:nvPr/>
        </p:nvSpPr>
        <p:spPr>
          <a:xfrm>
            <a:off x="17131656" y="5839075"/>
            <a:ext cx="720782" cy="584775"/>
          </a:xfrm>
          <a:prstGeom prst="rect">
            <a:avLst/>
          </a:prstGeom>
          <a:noFill/>
        </p:spPr>
        <p:txBody>
          <a:bodyPr wrap="square" rtlCol="0">
            <a:spAutoFit/>
          </a:bodyPr>
          <a:lstStyle/>
          <a:p>
            <a:r>
              <a:rPr lang="it-IT" sz="3200" dirty="0">
                <a:solidFill>
                  <a:srgbClr val="000000"/>
                </a:solidFill>
              </a:rPr>
              <a:t>10</a:t>
            </a:r>
          </a:p>
        </p:txBody>
      </p:sp>
      <p:sp>
        <p:nvSpPr>
          <p:cNvPr id="41" name="CasellaDiTesto 40">
            <a:extLst>
              <a:ext uri="{FF2B5EF4-FFF2-40B4-BE49-F238E27FC236}">
                <a16:creationId xmlns:a16="http://schemas.microsoft.com/office/drawing/2014/main" id="{9FFA3A90-3AEA-41F6-9E91-D39D505071B5}"/>
              </a:ext>
            </a:extLst>
          </p:cNvPr>
          <p:cNvSpPr txBox="1"/>
          <p:nvPr/>
        </p:nvSpPr>
        <p:spPr>
          <a:xfrm>
            <a:off x="13133930" y="12606712"/>
            <a:ext cx="720782" cy="584775"/>
          </a:xfrm>
          <a:prstGeom prst="rect">
            <a:avLst/>
          </a:prstGeom>
          <a:noFill/>
        </p:spPr>
        <p:txBody>
          <a:bodyPr wrap="square" rtlCol="0">
            <a:spAutoFit/>
          </a:bodyPr>
          <a:lstStyle/>
          <a:p>
            <a:r>
              <a:rPr lang="it-IT" sz="3200" dirty="0">
                <a:solidFill>
                  <a:srgbClr val="000000"/>
                </a:solidFill>
              </a:rPr>
              <a:t>11</a:t>
            </a:r>
          </a:p>
        </p:txBody>
      </p:sp>
      <p:sp>
        <p:nvSpPr>
          <p:cNvPr id="42" name="CasellaDiTesto 41">
            <a:extLst>
              <a:ext uri="{FF2B5EF4-FFF2-40B4-BE49-F238E27FC236}">
                <a16:creationId xmlns:a16="http://schemas.microsoft.com/office/drawing/2014/main" id="{C935B0BA-8E6C-492C-831C-87BE90ACCC8F}"/>
              </a:ext>
            </a:extLst>
          </p:cNvPr>
          <p:cNvSpPr txBox="1"/>
          <p:nvPr/>
        </p:nvSpPr>
        <p:spPr>
          <a:xfrm>
            <a:off x="19421698" y="11852612"/>
            <a:ext cx="720782" cy="584775"/>
          </a:xfrm>
          <a:prstGeom prst="rect">
            <a:avLst/>
          </a:prstGeom>
          <a:noFill/>
        </p:spPr>
        <p:txBody>
          <a:bodyPr wrap="square" rtlCol="0">
            <a:spAutoFit/>
          </a:bodyPr>
          <a:lstStyle/>
          <a:p>
            <a:r>
              <a:rPr lang="it-IT" sz="3200" dirty="0">
                <a:solidFill>
                  <a:srgbClr val="000000"/>
                </a:solidFill>
              </a:rPr>
              <a:t>13</a:t>
            </a:r>
          </a:p>
        </p:txBody>
      </p:sp>
      <p:sp>
        <p:nvSpPr>
          <p:cNvPr id="43" name="CasellaDiTesto 42">
            <a:extLst>
              <a:ext uri="{FF2B5EF4-FFF2-40B4-BE49-F238E27FC236}">
                <a16:creationId xmlns:a16="http://schemas.microsoft.com/office/drawing/2014/main" id="{7544F873-4A07-4C32-A890-BF433D6AFCCE}"/>
              </a:ext>
            </a:extLst>
          </p:cNvPr>
          <p:cNvSpPr txBox="1"/>
          <p:nvPr/>
        </p:nvSpPr>
        <p:spPr>
          <a:xfrm>
            <a:off x="19690653" y="2630280"/>
            <a:ext cx="720782" cy="584775"/>
          </a:xfrm>
          <a:prstGeom prst="rect">
            <a:avLst/>
          </a:prstGeom>
          <a:noFill/>
        </p:spPr>
        <p:txBody>
          <a:bodyPr wrap="square" rtlCol="0">
            <a:spAutoFit/>
          </a:bodyPr>
          <a:lstStyle/>
          <a:p>
            <a:r>
              <a:rPr lang="it-IT" sz="3200" dirty="0">
                <a:solidFill>
                  <a:srgbClr val="000000"/>
                </a:solidFill>
              </a:rPr>
              <a:t>13</a:t>
            </a:r>
          </a:p>
        </p:txBody>
      </p:sp>
      <p:sp>
        <p:nvSpPr>
          <p:cNvPr id="44" name="CasellaDiTesto 43">
            <a:extLst>
              <a:ext uri="{FF2B5EF4-FFF2-40B4-BE49-F238E27FC236}">
                <a16:creationId xmlns:a16="http://schemas.microsoft.com/office/drawing/2014/main" id="{3C150049-E389-449C-9DC8-43E10D758CAE}"/>
              </a:ext>
            </a:extLst>
          </p:cNvPr>
          <p:cNvSpPr txBox="1"/>
          <p:nvPr/>
        </p:nvSpPr>
        <p:spPr>
          <a:xfrm>
            <a:off x="19918807" y="3938375"/>
            <a:ext cx="720782" cy="584775"/>
          </a:xfrm>
          <a:prstGeom prst="rect">
            <a:avLst/>
          </a:prstGeom>
          <a:noFill/>
        </p:spPr>
        <p:txBody>
          <a:bodyPr wrap="square" rtlCol="0">
            <a:spAutoFit/>
          </a:bodyPr>
          <a:lstStyle/>
          <a:p>
            <a:r>
              <a:rPr lang="it-IT" sz="3200" dirty="0">
                <a:solidFill>
                  <a:srgbClr val="000000"/>
                </a:solidFill>
              </a:rPr>
              <a:t>12</a:t>
            </a:r>
          </a:p>
        </p:txBody>
      </p:sp>
      <p:sp>
        <p:nvSpPr>
          <p:cNvPr id="45" name="CasellaDiTesto 44">
            <a:extLst>
              <a:ext uri="{FF2B5EF4-FFF2-40B4-BE49-F238E27FC236}">
                <a16:creationId xmlns:a16="http://schemas.microsoft.com/office/drawing/2014/main" id="{47DCA93F-945C-40E3-B84E-47303C14D282}"/>
              </a:ext>
            </a:extLst>
          </p:cNvPr>
          <p:cNvSpPr txBox="1"/>
          <p:nvPr/>
        </p:nvSpPr>
        <p:spPr>
          <a:xfrm>
            <a:off x="20548402" y="11145459"/>
            <a:ext cx="720782" cy="584775"/>
          </a:xfrm>
          <a:prstGeom prst="rect">
            <a:avLst/>
          </a:prstGeom>
          <a:noFill/>
        </p:spPr>
        <p:txBody>
          <a:bodyPr wrap="square" rtlCol="0">
            <a:spAutoFit/>
          </a:bodyPr>
          <a:lstStyle/>
          <a:p>
            <a:r>
              <a:rPr lang="it-IT" sz="3200" dirty="0">
                <a:solidFill>
                  <a:srgbClr val="000000"/>
                </a:solidFill>
              </a:rPr>
              <a:t>12</a:t>
            </a:r>
          </a:p>
        </p:txBody>
      </p:sp>
      <p:sp>
        <p:nvSpPr>
          <p:cNvPr id="46" name="CasellaDiTesto 45">
            <a:extLst>
              <a:ext uri="{FF2B5EF4-FFF2-40B4-BE49-F238E27FC236}">
                <a16:creationId xmlns:a16="http://schemas.microsoft.com/office/drawing/2014/main" id="{76052EE3-38CA-4648-AF21-FE158CC381B1}"/>
              </a:ext>
            </a:extLst>
          </p:cNvPr>
          <p:cNvSpPr txBox="1"/>
          <p:nvPr/>
        </p:nvSpPr>
        <p:spPr>
          <a:xfrm>
            <a:off x="20142480" y="5153194"/>
            <a:ext cx="1492760" cy="369332"/>
          </a:xfrm>
          <a:prstGeom prst="rect">
            <a:avLst/>
          </a:prstGeom>
          <a:noFill/>
        </p:spPr>
        <p:txBody>
          <a:bodyPr wrap="square" rtlCol="0">
            <a:spAutoFit/>
          </a:bodyPr>
          <a:lstStyle/>
          <a:p>
            <a:r>
              <a:rPr lang="it-IT" sz="1800" b="1" dirty="0">
                <a:solidFill>
                  <a:srgbClr val="000000"/>
                </a:solidFill>
              </a:rPr>
              <a:t>click</a:t>
            </a:r>
          </a:p>
        </p:txBody>
      </p:sp>
      <p:sp>
        <p:nvSpPr>
          <p:cNvPr id="47" name="CasellaDiTesto 46">
            <a:extLst>
              <a:ext uri="{FF2B5EF4-FFF2-40B4-BE49-F238E27FC236}">
                <a16:creationId xmlns:a16="http://schemas.microsoft.com/office/drawing/2014/main" id="{9724AADA-2A48-4193-98D1-61BC9CE3A506}"/>
              </a:ext>
            </a:extLst>
          </p:cNvPr>
          <p:cNvSpPr txBox="1"/>
          <p:nvPr/>
        </p:nvSpPr>
        <p:spPr>
          <a:xfrm>
            <a:off x="19980020" y="7305538"/>
            <a:ext cx="720782" cy="584775"/>
          </a:xfrm>
          <a:prstGeom prst="rect">
            <a:avLst/>
          </a:prstGeom>
          <a:noFill/>
        </p:spPr>
        <p:txBody>
          <a:bodyPr wrap="square" rtlCol="0">
            <a:spAutoFit/>
          </a:bodyPr>
          <a:lstStyle/>
          <a:p>
            <a:endParaRPr lang="it-IT" sz="3200" dirty="0">
              <a:solidFill>
                <a:srgbClr val="000000"/>
              </a:solidFill>
            </a:endParaRPr>
          </a:p>
        </p:txBody>
      </p:sp>
      <p:sp>
        <p:nvSpPr>
          <p:cNvPr id="48" name="CasellaDiTesto 47">
            <a:extLst>
              <a:ext uri="{FF2B5EF4-FFF2-40B4-BE49-F238E27FC236}">
                <a16:creationId xmlns:a16="http://schemas.microsoft.com/office/drawing/2014/main" id="{3CFFD812-FCAF-45A8-9E43-BE4A83B54AE5}"/>
              </a:ext>
            </a:extLst>
          </p:cNvPr>
          <p:cNvSpPr txBox="1"/>
          <p:nvPr/>
        </p:nvSpPr>
        <p:spPr>
          <a:xfrm>
            <a:off x="19972194" y="8777837"/>
            <a:ext cx="720782" cy="584775"/>
          </a:xfrm>
          <a:prstGeom prst="rect">
            <a:avLst/>
          </a:prstGeom>
          <a:noFill/>
        </p:spPr>
        <p:txBody>
          <a:bodyPr wrap="square" rtlCol="0">
            <a:spAutoFit/>
          </a:bodyPr>
          <a:lstStyle/>
          <a:p>
            <a:endParaRPr lang="it-IT" sz="3200" dirty="0">
              <a:solidFill>
                <a:srgbClr val="000000"/>
              </a:solidFill>
            </a:endParaRPr>
          </a:p>
        </p:txBody>
      </p:sp>
      <p:sp>
        <p:nvSpPr>
          <p:cNvPr id="49" name="CasellaDiTesto 48">
            <a:extLst>
              <a:ext uri="{FF2B5EF4-FFF2-40B4-BE49-F238E27FC236}">
                <a16:creationId xmlns:a16="http://schemas.microsoft.com/office/drawing/2014/main" id="{34E5BD75-F217-4C57-8AE5-67A8926B8E33}"/>
              </a:ext>
            </a:extLst>
          </p:cNvPr>
          <p:cNvSpPr txBox="1"/>
          <p:nvPr/>
        </p:nvSpPr>
        <p:spPr>
          <a:xfrm>
            <a:off x="16272122" y="8303427"/>
            <a:ext cx="720782" cy="584775"/>
          </a:xfrm>
          <a:prstGeom prst="rect">
            <a:avLst/>
          </a:prstGeom>
          <a:noFill/>
        </p:spPr>
        <p:txBody>
          <a:bodyPr wrap="square" rtlCol="0">
            <a:spAutoFit/>
          </a:bodyPr>
          <a:lstStyle/>
          <a:p>
            <a:r>
              <a:rPr lang="it-IT" sz="3200" dirty="0">
                <a:solidFill>
                  <a:srgbClr val="000000"/>
                </a:solidFill>
              </a:rPr>
              <a:t>6</a:t>
            </a:r>
          </a:p>
        </p:txBody>
      </p:sp>
      <p:sp>
        <p:nvSpPr>
          <p:cNvPr id="50" name="CasellaDiTesto 49">
            <a:extLst>
              <a:ext uri="{FF2B5EF4-FFF2-40B4-BE49-F238E27FC236}">
                <a16:creationId xmlns:a16="http://schemas.microsoft.com/office/drawing/2014/main" id="{2CB6F83D-FA41-44D6-8908-A7E1ADDC8791}"/>
              </a:ext>
            </a:extLst>
          </p:cNvPr>
          <p:cNvSpPr txBox="1"/>
          <p:nvPr/>
        </p:nvSpPr>
        <p:spPr>
          <a:xfrm>
            <a:off x="13036662" y="5610829"/>
            <a:ext cx="652595" cy="584775"/>
          </a:xfrm>
          <a:prstGeom prst="rect">
            <a:avLst/>
          </a:prstGeom>
          <a:noFill/>
        </p:spPr>
        <p:txBody>
          <a:bodyPr wrap="square" rtlCol="0">
            <a:spAutoFit/>
          </a:bodyPr>
          <a:lstStyle/>
          <a:p>
            <a:r>
              <a:rPr lang="it-IT" sz="3200" dirty="0">
                <a:solidFill>
                  <a:srgbClr val="000000"/>
                </a:solidFill>
              </a:rPr>
              <a:t>8</a:t>
            </a:r>
          </a:p>
        </p:txBody>
      </p:sp>
      <p:sp>
        <p:nvSpPr>
          <p:cNvPr id="51" name="CasellaDiTesto 50">
            <a:extLst>
              <a:ext uri="{FF2B5EF4-FFF2-40B4-BE49-F238E27FC236}">
                <a16:creationId xmlns:a16="http://schemas.microsoft.com/office/drawing/2014/main" id="{EE511488-08E2-464C-89D7-EEB5F7C969DA}"/>
              </a:ext>
            </a:extLst>
          </p:cNvPr>
          <p:cNvSpPr txBox="1"/>
          <p:nvPr/>
        </p:nvSpPr>
        <p:spPr>
          <a:xfrm>
            <a:off x="13133930" y="8297722"/>
            <a:ext cx="720782" cy="584775"/>
          </a:xfrm>
          <a:prstGeom prst="rect">
            <a:avLst/>
          </a:prstGeom>
          <a:noFill/>
        </p:spPr>
        <p:txBody>
          <a:bodyPr wrap="square" rtlCol="0">
            <a:spAutoFit/>
          </a:bodyPr>
          <a:lstStyle/>
          <a:p>
            <a:r>
              <a:rPr lang="it-IT" sz="3200" dirty="0">
                <a:solidFill>
                  <a:srgbClr val="000000"/>
                </a:solidFill>
              </a:rPr>
              <a:t>9</a:t>
            </a:r>
          </a:p>
        </p:txBody>
      </p:sp>
      <p:sp>
        <p:nvSpPr>
          <p:cNvPr id="52" name="CasellaDiTesto 51">
            <a:extLst>
              <a:ext uri="{FF2B5EF4-FFF2-40B4-BE49-F238E27FC236}">
                <a16:creationId xmlns:a16="http://schemas.microsoft.com/office/drawing/2014/main" id="{B7325AC3-3D08-45CB-9578-81EB261AE3A2}"/>
              </a:ext>
            </a:extLst>
          </p:cNvPr>
          <p:cNvSpPr txBox="1"/>
          <p:nvPr/>
        </p:nvSpPr>
        <p:spPr>
          <a:xfrm>
            <a:off x="20173940" y="6995982"/>
            <a:ext cx="1492760" cy="369332"/>
          </a:xfrm>
          <a:prstGeom prst="rect">
            <a:avLst/>
          </a:prstGeom>
          <a:noFill/>
        </p:spPr>
        <p:txBody>
          <a:bodyPr wrap="square" rtlCol="0">
            <a:spAutoFit/>
          </a:bodyPr>
          <a:lstStyle/>
          <a:p>
            <a:r>
              <a:rPr lang="it-IT" sz="1800" b="1" dirty="0">
                <a:solidFill>
                  <a:srgbClr val="000000"/>
                </a:solidFill>
              </a:rPr>
              <a:t>click</a:t>
            </a:r>
          </a:p>
        </p:txBody>
      </p:sp>
      <p:sp>
        <p:nvSpPr>
          <p:cNvPr id="53" name="CasellaDiTesto 52">
            <a:extLst>
              <a:ext uri="{FF2B5EF4-FFF2-40B4-BE49-F238E27FC236}">
                <a16:creationId xmlns:a16="http://schemas.microsoft.com/office/drawing/2014/main" id="{4551AF37-1BE1-40DF-8CDC-6BF8E5FF4260}"/>
              </a:ext>
            </a:extLst>
          </p:cNvPr>
          <p:cNvSpPr txBox="1"/>
          <p:nvPr/>
        </p:nvSpPr>
        <p:spPr>
          <a:xfrm>
            <a:off x="20051044" y="8513165"/>
            <a:ext cx="1492760" cy="369332"/>
          </a:xfrm>
          <a:prstGeom prst="rect">
            <a:avLst/>
          </a:prstGeom>
          <a:noFill/>
        </p:spPr>
        <p:txBody>
          <a:bodyPr wrap="square" rtlCol="0">
            <a:spAutoFit/>
          </a:bodyPr>
          <a:lstStyle/>
          <a:p>
            <a:r>
              <a:rPr lang="it-IT" sz="1800" b="1" dirty="0">
                <a:solidFill>
                  <a:srgbClr val="000000"/>
                </a:solidFill>
              </a:rPr>
              <a:t>click</a:t>
            </a:r>
          </a:p>
        </p:txBody>
      </p:sp>
      <p:sp>
        <p:nvSpPr>
          <p:cNvPr id="54" name="CasellaDiTesto 53">
            <a:extLst>
              <a:ext uri="{FF2B5EF4-FFF2-40B4-BE49-F238E27FC236}">
                <a16:creationId xmlns:a16="http://schemas.microsoft.com/office/drawing/2014/main" id="{82532D29-C89F-451A-B336-BCDC6F4383FE}"/>
              </a:ext>
            </a:extLst>
          </p:cNvPr>
          <p:cNvSpPr txBox="1"/>
          <p:nvPr/>
        </p:nvSpPr>
        <p:spPr>
          <a:xfrm>
            <a:off x="20219902" y="5541564"/>
            <a:ext cx="720782" cy="584775"/>
          </a:xfrm>
          <a:prstGeom prst="rect">
            <a:avLst/>
          </a:prstGeom>
          <a:noFill/>
        </p:spPr>
        <p:txBody>
          <a:bodyPr wrap="square" rtlCol="0">
            <a:spAutoFit/>
          </a:bodyPr>
          <a:lstStyle/>
          <a:p>
            <a:r>
              <a:rPr lang="it-IT" sz="3200" dirty="0">
                <a:solidFill>
                  <a:srgbClr val="000000"/>
                </a:solidFill>
              </a:rPr>
              <a:t>7</a:t>
            </a:r>
          </a:p>
        </p:txBody>
      </p:sp>
      <p:sp>
        <p:nvSpPr>
          <p:cNvPr id="55" name="CasellaDiTesto 54">
            <a:extLst>
              <a:ext uri="{FF2B5EF4-FFF2-40B4-BE49-F238E27FC236}">
                <a16:creationId xmlns:a16="http://schemas.microsoft.com/office/drawing/2014/main" id="{13A2DA6D-FF21-4E76-AB3E-3C7F635978E8}"/>
              </a:ext>
            </a:extLst>
          </p:cNvPr>
          <p:cNvSpPr txBox="1"/>
          <p:nvPr/>
        </p:nvSpPr>
        <p:spPr>
          <a:xfrm>
            <a:off x="20340411" y="7417070"/>
            <a:ext cx="720782" cy="584775"/>
          </a:xfrm>
          <a:prstGeom prst="rect">
            <a:avLst/>
          </a:prstGeom>
          <a:noFill/>
        </p:spPr>
        <p:txBody>
          <a:bodyPr wrap="square" rtlCol="0">
            <a:spAutoFit/>
          </a:bodyPr>
          <a:lstStyle/>
          <a:p>
            <a:r>
              <a:rPr lang="it-IT" sz="3200" dirty="0">
                <a:solidFill>
                  <a:srgbClr val="000000"/>
                </a:solidFill>
              </a:rPr>
              <a:t>7</a:t>
            </a:r>
          </a:p>
        </p:txBody>
      </p:sp>
      <p:sp>
        <p:nvSpPr>
          <p:cNvPr id="56" name="CasellaDiTesto 55">
            <a:extLst>
              <a:ext uri="{FF2B5EF4-FFF2-40B4-BE49-F238E27FC236}">
                <a16:creationId xmlns:a16="http://schemas.microsoft.com/office/drawing/2014/main" id="{9C6BBF31-CAB4-45AC-BE05-8C289338AC7B}"/>
              </a:ext>
            </a:extLst>
          </p:cNvPr>
          <p:cNvSpPr txBox="1"/>
          <p:nvPr/>
        </p:nvSpPr>
        <p:spPr>
          <a:xfrm>
            <a:off x="20271434" y="8840938"/>
            <a:ext cx="720782" cy="584775"/>
          </a:xfrm>
          <a:prstGeom prst="rect">
            <a:avLst/>
          </a:prstGeom>
          <a:noFill/>
        </p:spPr>
        <p:txBody>
          <a:bodyPr wrap="square" rtlCol="0">
            <a:spAutoFit/>
          </a:bodyPr>
          <a:lstStyle/>
          <a:p>
            <a:r>
              <a:rPr lang="it-IT" sz="3200" dirty="0">
                <a:solidFill>
                  <a:srgbClr val="000000"/>
                </a:solidFill>
              </a:rPr>
              <a:t>7</a:t>
            </a:r>
          </a:p>
        </p:txBody>
      </p:sp>
      <p:sp>
        <p:nvSpPr>
          <p:cNvPr id="35" name="CasellaDiTesto 34">
            <a:extLst>
              <a:ext uri="{FF2B5EF4-FFF2-40B4-BE49-F238E27FC236}">
                <a16:creationId xmlns:a16="http://schemas.microsoft.com/office/drawing/2014/main" id="{3B4BE654-DBD9-4501-9C26-6FA2BE9EC7A8}"/>
              </a:ext>
            </a:extLst>
          </p:cNvPr>
          <p:cNvSpPr txBox="1"/>
          <p:nvPr/>
        </p:nvSpPr>
        <p:spPr>
          <a:xfrm>
            <a:off x="14474117" y="10386513"/>
            <a:ext cx="720782" cy="584775"/>
          </a:xfrm>
          <a:prstGeom prst="rect">
            <a:avLst/>
          </a:prstGeom>
          <a:noFill/>
        </p:spPr>
        <p:txBody>
          <a:bodyPr wrap="square" rtlCol="0">
            <a:spAutoFit/>
          </a:bodyPr>
          <a:lstStyle/>
          <a:p>
            <a:r>
              <a:rPr lang="it-IT" sz="3200" dirty="0">
                <a:solidFill>
                  <a:srgbClr val="000000"/>
                </a:solidFill>
              </a:rPr>
              <a:t>5</a:t>
            </a:r>
          </a:p>
        </p:txBody>
      </p:sp>
    </p:spTree>
    <p:extLst>
      <p:ext uri="{BB962C8B-B14F-4D97-AF65-F5344CB8AC3E}">
        <p14:creationId xmlns:p14="http://schemas.microsoft.com/office/powerpoint/2010/main" val="388082855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161861" y="345184"/>
            <a:ext cx="24377650" cy="1200329"/>
          </a:xfrm>
          <a:prstGeom prst="rect">
            <a:avLst/>
          </a:prstGeom>
          <a:noFill/>
          <a:ln>
            <a:noFill/>
          </a:ln>
        </p:spPr>
        <p:txBody>
          <a:bodyPr wrap="square" rtlCol="0">
            <a:spAutoFit/>
          </a:bodyPr>
          <a:lstStyle/>
          <a:p>
            <a:pPr algn="ctr"/>
            <a:r>
              <a:rPr lang="en-US" sz="72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2° prototype - Mockups</a:t>
            </a:r>
          </a:p>
        </p:txBody>
      </p:sp>
      <p:sp>
        <p:nvSpPr>
          <p:cNvPr id="6" name="Rectangle 64">
            <a:extLst>
              <a:ext uri="{FF2B5EF4-FFF2-40B4-BE49-F238E27FC236}">
                <a16:creationId xmlns:a16="http://schemas.microsoft.com/office/drawing/2014/main" id="{40D4396C-F7DB-480E-BF02-AF2004B2AF5B}"/>
              </a:ext>
            </a:extLst>
          </p:cNvPr>
          <p:cNvSpPr/>
          <p:nvPr/>
        </p:nvSpPr>
        <p:spPr>
          <a:xfrm>
            <a:off x="7367953" y="1545513"/>
            <a:ext cx="10093569" cy="1151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3" name="Immagine 2" descr="Immagine che contiene screenshot&#10;&#10;Descrizione generata automaticamente">
            <a:extLst>
              <a:ext uri="{FF2B5EF4-FFF2-40B4-BE49-F238E27FC236}">
                <a16:creationId xmlns:a16="http://schemas.microsoft.com/office/drawing/2014/main" id="{5F794311-079F-40C6-83DE-675AE5F42E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9188" y="2423809"/>
            <a:ext cx="4711393" cy="9185237"/>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48D0389A-A33A-4C6C-BC8A-76AC9066285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00552" y="2319354"/>
            <a:ext cx="4711391" cy="9289691"/>
          </a:xfrm>
          <a:prstGeom prst="rect">
            <a:avLst/>
          </a:prstGeom>
        </p:spPr>
      </p:pic>
      <p:pic>
        <p:nvPicPr>
          <p:cNvPr id="11" name="Immagine 10" descr="Immagine che contiene screenshot&#10;&#10;Descrizione generata automaticamente">
            <a:extLst>
              <a:ext uri="{FF2B5EF4-FFF2-40B4-BE49-F238E27FC236}">
                <a16:creationId xmlns:a16="http://schemas.microsoft.com/office/drawing/2014/main" id="{268B5D65-70E3-4B5E-847E-59965AE91A4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461522" y="2398010"/>
            <a:ext cx="4711391" cy="9211035"/>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FE4F7ADE-7A24-4902-9A8E-F0BDFAB7BB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39582" y="2398010"/>
            <a:ext cx="4711391" cy="9276382"/>
          </a:xfrm>
          <a:prstGeom prst="rect">
            <a:avLst/>
          </a:prstGeom>
        </p:spPr>
      </p:pic>
    </p:spTree>
    <p:extLst>
      <p:ext uri="{BB962C8B-B14F-4D97-AF65-F5344CB8AC3E}">
        <p14:creationId xmlns:p14="http://schemas.microsoft.com/office/powerpoint/2010/main" val="45051638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 name="TextBox 56">
            <a:extLst>
              <a:ext uri="{FF2B5EF4-FFF2-40B4-BE49-F238E27FC236}">
                <a16:creationId xmlns:a16="http://schemas.microsoft.com/office/drawing/2014/main" id="{F9E1BFAB-1E8A-6746-A82B-B17E94DAFE52}"/>
              </a:ext>
            </a:extLst>
          </p:cNvPr>
          <p:cNvSpPr txBox="1"/>
          <p:nvPr/>
        </p:nvSpPr>
        <p:spPr>
          <a:xfrm>
            <a:off x="2546909" y="5374086"/>
            <a:ext cx="11890061" cy="2594230"/>
          </a:xfrm>
          <a:prstGeom prst="rect">
            <a:avLst/>
          </a:prstGeom>
        </p:spPr>
        <p:txBody>
          <a:bodyPr vert="horz" lIns="91440" tIns="45720" rIns="91440" bIns="45720" rtlCol="0" anchor="t">
            <a:noAutofit/>
          </a:bodyPr>
          <a:lstStyle/>
          <a:p>
            <a:pPr defTabSz="914400">
              <a:lnSpc>
                <a:spcPct val="90000"/>
              </a:lnSpc>
              <a:spcBef>
                <a:spcPct val="0"/>
              </a:spcBef>
              <a:spcAft>
                <a:spcPts val="600"/>
              </a:spcAft>
            </a:pPr>
            <a:r>
              <a:rPr lang="en-US" sz="12000" b="1" kern="1200" dirty="0">
                <a:solidFill>
                  <a:srgbClr val="445469"/>
                </a:solidFill>
                <a:latin typeface="Arial Rounded MT Bold" panose="020F0704030504030204" pitchFamily="34" charset="0"/>
                <a:ea typeface="+mj-ea"/>
                <a:cs typeface="+mj-cs"/>
              </a:rPr>
              <a:t>What is </a:t>
            </a:r>
            <a:r>
              <a:rPr lang="en-US" sz="12000" b="1" kern="1200" dirty="0" err="1">
                <a:solidFill>
                  <a:srgbClr val="445469"/>
                </a:solidFill>
                <a:latin typeface="Arial Rounded MT Bold" panose="020F0704030504030204" pitchFamily="34" charset="0"/>
                <a:ea typeface="+mj-ea"/>
                <a:cs typeface="+mj-cs"/>
              </a:rPr>
              <a:t>WinWork</a:t>
            </a:r>
            <a:r>
              <a:rPr lang="en-US" sz="12000" b="1" kern="1200" dirty="0">
                <a:solidFill>
                  <a:srgbClr val="445469"/>
                </a:solidFill>
                <a:latin typeface="Arial Rounded MT Bold" panose="020F0704030504030204" pitchFamily="34" charset="0"/>
                <a:ea typeface="+mj-ea"/>
                <a:cs typeface="+mj-cs"/>
              </a:rPr>
              <a:t>?</a:t>
            </a:r>
          </a:p>
        </p:txBody>
      </p:sp>
      <p:pic>
        <p:nvPicPr>
          <p:cNvPr id="1042" name="Picture 18" descr="Risultati immagini per mano con smartphone">
            <a:extLst>
              <a:ext uri="{FF2B5EF4-FFF2-40B4-BE49-F238E27FC236}">
                <a16:creationId xmlns:a16="http://schemas.microsoft.com/office/drawing/2014/main" id="{6E22E1F5-8156-4806-BD4E-D15582F7F2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3494" y="3095371"/>
            <a:ext cx="10314420" cy="10620629"/>
          </a:xfrm>
          <a:prstGeom prst="rect">
            <a:avLst/>
          </a:prstGeom>
          <a:noFill/>
          <a:extLst>
            <a:ext uri="{909E8E84-426E-40DD-AFC4-6F175D3DCCD1}">
              <a14:hiddenFill xmlns:a14="http://schemas.microsoft.com/office/drawing/2010/main">
                <a:solidFill>
                  <a:srgbClr val="FFFFFF"/>
                </a:solidFill>
              </a14:hiddenFill>
            </a:ext>
          </a:extLst>
        </p:spPr>
      </p:pic>
      <p:pic>
        <p:nvPicPr>
          <p:cNvPr id="3" name="Immagine 2" descr="Immagine che contiene screenshot&#10;&#10;Descrizione generata automaticamente">
            <a:extLst>
              <a:ext uri="{FF2B5EF4-FFF2-40B4-BE49-F238E27FC236}">
                <a16:creationId xmlns:a16="http://schemas.microsoft.com/office/drawing/2014/main" id="{CA021300-4F6C-4953-BD2E-DB48C8A42AB9}"/>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b="7892"/>
          <a:stretch/>
        </p:blipFill>
        <p:spPr>
          <a:xfrm>
            <a:off x="16145363" y="3928006"/>
            <a:ext cx="4162219" cy="788039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10036512"/>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161861" y="345184"/>
            <a:ext cx="24377650" cy="1200329"/>
          </a:xfrm>
          <a:prstGeom prst="rect">
            <a:avLst/>
          </a:prstGeom>
          <a:noFill/>
          <a:ln>
            <a:noFill/>
          </a:ln>
        </p:spPr>
        <p:txBody>
          <a:bodyPr wrap="square" rtlCol="0">
            <a:spAutoFit/>
          </a:bodyPr>
          <a:lstStyle/>
          <a:p>
            <a:pPr algn="ctr"/>
            <a:r>
              <a:rPr lang="en-US" sz="72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2° prototype - Mockups</a:t>
            </a:r>
          </a:p>
        </p:txBody>
      </p:sp>
      <p:pic>
        <p:nvPicPr>
          <p:cNvPr id="14" name="Immagine 13" descr="Immagine che contiene screenshot&#10;&#10;Descrizione generata automaticamente">
            <a:extLst>
              <a:ext uri="{FF2B5EF4-FFF2-40B4-BE49-F238E27FC236}">
                <a16:creationId xmlns:a16="http://schemas.microsoft.com/office/drawing/2014/main" id="{1939D4AC-503C-4E78-BF1C-A2A714AEE3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52513" y="2382567"/>
            <a:ext cx="4695935" cy="9246365"/>
          </a:xfrm>
          <a:prstGeom prst="rect">
            <a:avLst/>
          </a:prstGeom>
        </p:spPr>
      </p:pic>
      <p:sp>
        <p:nvSpPr>
          <p:cNvPr id="8" name="Rectangle 64">
            <a:extLst>
              <a:ext uri="{FF2B5EF4-FFF2-40B4-BE49-F238E27FC236}">
                <a16:creationId xmlns:a16="http://schemas.microsoft.com/office/drawing/2014/main" id="{AE22DA0E-8A92-46F1-8457-5638ED0B4E62}"/>
              </a:ext>
            </a:extLst>
          </p:cNvPr>
          <p:cNvSpPr/>
          <p:nvPr/>
        </p:nvSpPr>
        <p:spPr>
          <a:xfrm flipV="1">
            <a:off x="7249137" y="1545512"/>
            <a:ext cx="10194801" cy="48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2" name="Immagine 11" descr="Immagine che contiene screenshot&#10;&#10;Descrizione generata automaticamente">
            <a:extLst>
              <a:ext uri="{FF2B5EF4-FFF2-40B4-BE49-F238E27FC236}">
                <a16:creationId xmlns:a16="http://schemas.microsoft.com/office/drawing/2014/main" id="{5C227A23-753F-442A-87D6-D096422619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09838" y="2382566"/>
            <a:ext cx="4656636" cy="9246365"/>
          </a:xfrm>
          <a:prstGeom prst="rect">
            <a:avLst/>
          </a:prstGeom>
        </p:spPr>
      </p:pic>
      <p:pic>
        <p:nvPicPr>
          <p:cNvPr id="3" name="Immagine 2">
            <a:extLst>
              <a:ext uri="{FF2B5EF4-FFF2-40B4-BE49-F238E27FC236}">
                <a16:creationId xmlns:a16="http://schemas.microsoft.com/office/drawing/2014/main" id="{07CF49B3-AA8F-4401-A994-16A7857E51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682737" y="2436329"/>
            <a:ext cx="4742400" cy="9389953"/>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3FA35160-29B2-4562-B023-C5BA9A431DA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511177" y="2382566"/>
            <a:ext cx="4735425" cy="9443716"/>
          </a:xfrm>
          <a:prstGeom prst="rect">
            <a:avLst/>
          </a:prstGeom>
        </p:spPr>
      </p:pic>
    </p:spTree>
    <p:extLst>
      <p:ext uri="{BB962C8B-B14F-4D97-AF65-F5344CB8AC3E}">
        <p14:creationId xmlns:p14="http://schemas.microsoft.com/office/powerpoint/2010/main" val="25991116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161861" y="345184"/>
            <a:ext cx="24377650" cy="1200329"/>
          </a:xfrm>
          <a:prstGeom prst="rect">
            <a:avLst/>
          </a:prstGeom>
          <a:noFill/>
          <a:ln>
            <a:noFill/>
          </a:ln>
        </p:spPr>
        <p:txBody>
          <a:bodyPr wrap="square" rtlCol="0">
            <a:spAutoFit/>
          </a:bodyPr>
          <a:lstStyle/>
          <a:p>
            <a:pPr algn="ctr"/>
            <a:r>
              <a:rPr lang="en-US" sz="72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2° prototype - Mockups</a:t>
            </a:r>
          </a:p>
        </p:txBody>
      </p:sp>
      <p:pic>
        <p:nvPicPr>
          <p:cNvPr id="13" name="Immagine 12" descr="Immagine che contiene screenshot&#10;&#10;Descrizione generata automaticamente">
            <a:extLst>
              <a:ext uri="{FF2B5EF4-FFF2-40B4-BE49-F238E27FC236}">
                <a16:creationId xmlns:a16="http://schemas.microsoft.com/office/drawing/2014/main" id="{2045DFEF-D428-46D9-9B3B-8A49B5403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65624" y="2597915"/>
            <a:ext cx="4656610" cy="9181677"/>
          </a:xfrm>
          <a:prstGeom prst="rect">
            <a:avLst/>
          </a:prstGeom>
        </p:spPr>
      </p:pic>
      <p:sp>
        <p:nvSpPr>
          <p:cNvPr id="8" name="Rectangle 64">
            <a:extLst>
              <a:ext uri="{FF2B5EF4-FFF2-40B4-BE49-F238E27FC236}">
                <a16:creationId xmlns:a16="http://schemas.microsoft.com/office/drawing/2014/main" id="{5E6692BB-2D2E-4AE7-8EB0-F296D5F2532D}"/>
              </a:ext>
            </a:extLst>
          </p:cNvPr>
          <p:cNvSpPr/>
          <p:nvPr/>
        </p:nvSpPr>
        <p:spPr>
          <a:xfrm flipV="1">
            <a:off x="7249137" y="1545512"/>
            <a:ext cx="10194801" cy="4886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 name="Immagine 3" descr="Immagine che contiene screenshot&#10;&#10;Descrizione generata automaticamente">
            <a:extLst>
              <a:ext uri="{FF2B5EF4-FFF2-40B4-BE49-F238E27FC236}">
                <a16:creationId xmlns:a16="http://schemas.microsoft.com/office/drawing/2014/main" id="{072DA504-3E4A-40EE-922D-338636AE45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09932" y="2637119"/>
            <a:ext cx="4637210" cy="9181676"/>
          </a:xfrm>
          <a:prstGeom prst="rect">
            <a:avLst/>
          </a:prstGeom>
        </p:spPr>
      </p:pic>
      <p:pic>
        <p:nvPicPr>
          <p:cNvPr id="3" name="Immagine 2" descr="Immagine che contiene screenshot&#10;&#10;Descrizione generata automaticamente">
            <a:extLst>
              <a:ext uri="{FF2B5EF4-FFF2-40B4-BE49-F238E27FC236}">
                <a16:creationId xmlns:a16="http://schemas.microsoft.com/office/drawing/2014/main" id="{DA51B187-14AE-4B61-8345-BE5477970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7341" y="2637118"/>
            <a:ext cx="4590912" cy="9142473"/>
          </a:xfrm>
          <a:prstGeom prst="rect">
            <a:avLst/>
          </a:prstGeom>
        </p:spPr>
      </p:pic>
      <p:pic>
        <p:nvPicPr>
          <p:cNvPr id="5" name="Immagine 4" descr="Immagine che contiene screenshot&#10;&#10;Descrizione generata automaticamente">
            <a:extLst>
              <a:ext uri="{FF2B5EF4-FFF2-40B4-BE49-F238E27FC236}">
                <a16:creationId xmlns:a16="http://schemas.microsoft.com/office/drawing/2014/main" id="{37A3E987-6F1D-4844-8300-84DC39123A3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9136" y="2597915"/>
            <a:ext cx="4663291" cy="9181676"/>
          </a:xfrm>
          <a:prstGeom prst="rect">
            <a:avLst/>
          </a:prstGeom>
        </p:spPr>
      </p:pic>
    </p:spTree>
    <p:extLst>
      <p:ext uri="{BB962C8B-B14F-4D97-AF65-F5344CB8AC3E}">
        <p14:creationId xmlns:p14="http://schemas.microsoft.com/office/powerpoint/2010/main" val="2542616530"/>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3046" y="290836"/>
            <a:ext cx="24377650"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Think Aloud</a:t>
            </a:r>
          </a:p>
        </p:txBody>
      </p:sp>
      <p:graphicFrame>
        <p:nvGraphicFramePr>
          <p:cNvPr id="6" name="Tabella 5">
            <a:extLst>
              <a:ext uri="{FF2B5EF4-FFF2-40B4-BE49-F238E27FC236}">
                <a16:creationId xmlns:a16="http://schemas.microsoft.com/office/drawing/2014/main" id="{B0AF77A3-07CB-4B38-951F-75BBC7B80BBA}"/>
              </a:ext>
            </a:extLst>
          </p:cNvPr>
          <p:cNvGraphicFramePr>
            <a:graphicFrameLocks noGrp="1"/>
          </p:cNvGraphicFramePr>
          <p:nvPr>
            <p:extLst>
              <p:ext uri="{D42A27DB-BD31-4B8C-83A1-F6EECF244321}">
                <p14:modId xmlns:p14="http://schemas.microsoft.com/office/powerpoint/2010/main" val="1349799396"/>
              </p:ext>
            </p:extLst>
          </p:nvPr>
        </p:nvGraphicFramePr>
        <p:xfrm>
          <a:off x="1318845" y="2732881"/>
          <a:ext cx="21578478" cy="9185971"/>
        </p:xfrm>
        <a:graphic>
          <a:graphicData uri="http://schemas.openxmlformats.org/drawingml/2006/table">
            <a:tbl>
              <a:tblPr firstRow="1" bandRow="1">
                <a:tableStyleId>{5C22544A-7EE6-4342-B048-85BDC9FD1C3A}</a:tableStyleId>
              </a:tblPr>
              <a:tblGrid>
                <a:gridCol w="3626140">
                  <a:extLst>
                    <a:ext uri="{9D8B030D-6E8A-4147-A177-3AD203B41FA5}">
                      <a16:colId xmlns:a16="http://schemas.microsoft.com/office/drawing/2014/main" val="1500165706"/>
                    </a:ext>
                  </a:extLst>
                </a:gridCol>
                <a:gridCol w="4527554">
                  <a:extLst>
                    <a:ext uri="{9D8B030D-6E8A-4147-A177-3AD203B41FA5}">
                      <a16:colId xmlns:a16="http://schemas.microsoft.com/office/drawing/2014/main" val="188364525"/>
                    </a:ext>
                  </a:extLst>
                </a:gridCol>
                <a:gridCol w="6712392">
                  <a:extLst>
                    <a:ext uri="{9D8B030D-6E8A-4147-A177-3AD203B41FA5}">
                      <a16:colId xmlns:a16="http://schemas.microsoft.com/office/drawing/2014/main" val="1676718833"/>
                    </a:ext>
                  </a:extLst>
                </a:gridCol>
                <a:gridCol w="6712392">
                  <a:extLst>
                    <a:ext uri="{9D8B030D-6E8A-4147-A177-3AD203B41FA5}">
                      <a16:colId xmlns:a16="http://schemas.microsoft.com/office/drawing/2014/main" val="3452717848"/>
                    </a:ext>
                  </a:extLst>
                </a:gridCol>
              </a:tblGrid>
              <a:tr h="1415482">
                <a:tc>
                  <a:txBody>
                    <a:bodyPr/>
                    <a:lstStyle/>
                    <a:p>
                      <a:pPr algn="ctr"/>
                      <a:r>
                        <a:rPr lang="it-IT" dirty="0"/>
                        <a:t>GOAL</a:t>
                      </a:r>
                    </a:p>
                  </a:txBody>
                  <a:tcPr/>
                </a:tc>
                <a:tc>
                  <a:txBody>
                    <a:bodyPr/>
                    <a:lstStyle/>
                    <a:p>
                      <a:pPr algn="ctr"/>
                      <a:r>
                        <a:rPr lang="it-IT" dirty="0"/>
                        <a:t>DESCRIPTION OF INCIDENT</a:t>
                      </a:r>
                    </a:p>
                  </a:txBody>
                  <a:tcPr/>
                </a:tc>
                <a:tc>
                  <a:txBody>
                    <a:bodyPr/>
                    <a:lstStyle/>
                    <a:p>
                      <a:pPr algn="ctr"/>
                      <a:r>
                        <a:rPr lang="it-IT" dirty="0"/>
                        <a:t>HOW THE INCIDENT WAS FOUND</a:t>
                      </a:r>
                    </a:p>
                  </a:txBody>
                  <a:tcPr/>
                </a:tc>
                <a:tc>
                  <a:txBody>
                    <a:bodyPr/>
                    <a:lstStyle/>
                    <a:p>
                      <a:pPr algn="ctr"/>
                      <a:r>
                        <a:rPr lang="it-IT" dirty="0"/>
                        <a:t>POTENTIAL SOLUTION</a:t>
                      </a:r>
                    </a:p>
                  </a:txBody>
                  <a:tcPr/>
                </a:tc>
                <a:extLst>
                  <a:ext uri="{0D108BD9-81ED-4DB2-BD59-A6C34878D82A}">
                    <a16:rowId xmlns:a16="http://schemas.microsoft.com/office/drawing/2014/main" val="1335983107"/>
                  </a:ext>
                </a:extLst>
              </a:tr>
              <a:tr h="3289929">
                <a:tc>
                  <a:txBody>
                    <a:bodyPr/>
                    <a:lstStyle/>
                    <a:p>
                      <a:r>
                        <a:rPr lang="it-IT" sz="3200" b="1" dirty="0" err="1">
                          <a:solidFill>
                            <a:schemeClr val="accent1"/>
                          </a:solidFill>
                        </a:rPr>
                        <a:t>View</a:t>
                      </a:r>
                      <a:r>
                        <a:rPr lang="it-IT" sz="3200" b="1" dirty="0">
                          <a:solidFill>
                            <a:schemeClr val="accent1"/>
                          </a:solidFill>
                        </a:rPr>
                        <a:t> </a:t>
                      </a:r>
                      <a:r>
                        <a:rPr lang="it-IT" sz="3200" b="1" dirty="0" err="1">
                          <a:solidFill>
                            <a:schemeClr val="accent1"/>
                          </a:solidFill>
                        </a:rPr>
                        <a:t>previous</a:t>
                      </a:r>
                      <a:r>
                        <a:rPr lang="it-IT" sz="3200" b="1" dirty="0">
                          <a:solidFill>
                            <a:schemeClr val="accent1"/>
                          </a:solidFill>
                        </a:rPr>
                        <a:t> surveys</a:t>
                      </a:r>
                    </a:p>
                  </a:txBody>
                  <a:tcPr/>
                </a:tc>
                <a:tc>
                  <a:txBody>
                    <a:bodyPr/>
                    <a:lstStyle/>
                    <a:p>
                      <a:r>
                        <a:rPr lang="en-US" sz="3200" dirty="0">
                          <a:solidFill>
                            <a:schemeClr val="accent1"/>
                          </a:solidFill>
                        </a:rPr>
                        <a:t>The user doesn’t easily understand how he can view the previous surveys: “How can I see the previous surveys?”</a:t>
                      </a:r>
                      <a:endParaRPr lang="it-IT" sz="3200" dirty="0">
                        <a:solidFill>
                          <a:schemeClr val="accent1"/>
                        </a:solidFill>
                      </a:endParaRPr>
                    </a:p>
                  </a:txBody>
                  <a:tcPr/>
                </a:tc>
                <a:tc>
                  <a:txBody>
                    <a:bodyPr/>
                    <a:lstStyle/>
                    <a:p>
                      <a:r>
                        <a:rPr lang="en-US" sz="3200" b="0" i="0" kern="1200" dirty="0">
                          <a:solidFill>
                            <a:schemeClr val="accent1"/>
                          </a:solidFill>
                          <a:effectLst/>
                          <a:latin typeface="+mn-lt"/>
                          <a:ea typeface="+mn-ea"/>
                          <a:cs typeface="+mn-cs"/>
                        </a:rPr>
                        <a:t>In the surveys interface, if the user wants to view the previous surveys, he doesn’t find an explicit indication to carry out the operation and he remains blocked for a few seconds</a:t>
                      </a:r>
                      <a:endParaRPr lang="it-IT" sz="3200" dirty="0">
                        <a:solidFill>
                          <a:schemeClr val="accent1"/>
                        </a:solidFill>
                      </a:endParaRPr>
                    </a:p>
                  </a:txBody>
                  <a:tcPr/>
                </a:tc>
                <a:tc>
                  <a:txBody>
                    <a:bodyPr/>
                    <a:lstStyle/>
                    <a:p>
                      <a:r>
                        <a:rPr lang="en-US" sz="3200" dirty="0">
                          <a:solidFill>
                            <a:schemeClr val="accent1"/>
                          </a:solidFill>
                        </a:rPr>
                        <a:t>The addition of an explicit indication to view the previous surveys</a:t>
                      </a:r>
                      <a:endParaRPr lang="it-IT" sz="3200" dirty="0">
                        <a:solidFill>
                          <a:schemeClr val="accent1"/>
                        </a:solidFill>
                      </a:endParaRPr>
                    </a:p>
                  </a:txBody>
                  <a:tcPr/>
                </a:tc>
                <a:extLst>
                  <a:ext uri="{0D108BD9-81ED-4DB2-BD59-A6C34878D82A}">
                    <a16:rowId xmlns:a16="http://schemas.microsoft.com/office/drawing/2014/main" val="527358495"/>
                  </a:ext>
                </a:extLst>
              </a:tr>
              <a:tr h="3886200">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it-IT" sz="3200" b="1" dirty="0" err="1">
                          <a:solidFill>
                            <a:schemeClr val="accent1"/>
                          </a:solidFill>
                        </a:rPr>
                        <a:t>View</a:t>
                      </a:r>
                      <a:r>
                        <a:rPr lang="it-IT" sz="3200" b="1" dirty="0">
                          <a:solidFill>
                            <a:schemeClr val="accent1"/>
                          </a:solidFill>
                        </a:rPr>
                        <a:t> options (Conclude </a:t>
                      </a:r>
                      <a:r>
                        <a:rPr lang="it-IT" sz="3200" b="1" dirty="0" err="1">
                          <a:solidFill>
                            <a:schemeClr val="accent1"/>
                          </a:solidFill>
                        </a:rPr>
                        <a:t>process</a:t>
                      </a:r>
                      <a:r>
                        <a:rPr lang="it-IT" sz="3200" b="1" dirty="0">
                          <a:solidFill>
                            <a:schemeClr val="accent1"/>
                          </a:solidFill>
                        </a:rPr>
                        <a:t>, </a:t>
                      </a:r>
                      <a:r>
                        <a:rPr lang="it-IT" sz="3200" b="1" dirty="0" err="1">
                          <a:solidFill>
                            <a:schemeClr val="accent1"/>
                          </a:solidFill>
                        </a:rPr>
                        <a:t>notify</a:t>
                      </a:r>
                      <a:r>
                        <a:rPr lang="it-IT" sz="3200" b="1" dirty="0">
                          <a:solidFill>
                            <a:schemeClr val="accent1"/>
                          </a:solidFill>
                        </a:rPr>
                        <a:t> a </a:t>
                      </a:r>
                      <a:r>
                        <a:rPr lang="it-IT" sz="3200" b="1" dirty="0" err="1">
                          <a:solidFill>
                            <a:schemeClr val="accent1"/>
                          </a:solidFill>
                        </a:rPr>
                        <a:t>problem</a:t>
                      </a:r>
                      <a:r>
                        <a:rPr lang="it-IT" sz="3200" b="1" dirty="0">
                          <a:solidFill>
                            <a:schemeClr val="accent1"/>
                          </a:solidFill>
                        </a:rPr>
                        <a:t>, delete </a:t>
                      </a:r>
                      <a:r>
                        <a:rPr lang="it-IT" sz="3200" b="1" dirty="0" err="1">
                          <a:solidFill>
                            <a:schemeClr val="accent1"/>
                          </a:solidFill>
                        </a:rPr>
                        <a:t>process</a:t>
                      </a:r>
                      <a:r>
                        <a:rPr lang="it-IT" sz="3200" b="1" dirty="0">
                          <a:solidFill>
                            <a:schemeClr val="accent1"/>
                          </a:solidFill>
                        </a:rPr>
                        <a:t>)</a:t>
                      </a:r>
                    </a:p>
                    <a:p>
                      <a:endParaRPr lang="it-IT" sz="3200" dirty="0">
                        <a:solidFill>
                          <a:schemeClr val="accent1"/>
                        </a:solidFill>
                      </a:endParaRPr>
                    </a:p>
                  </a:txBody>
                  <a:tcPr/>
                </a:tc>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en-US" sz="3200" dirty="0">
                          <a:solidFill>
                            <a:schemeClr val="accent1"/>
                          </a:solidFill>
                        </a:rPr>
                        <a:t>The user doesn’t easily understand how he can view the process option, for example, to conclude the current  process: "How can I conclude the current process?"</a:t>
                      </a:r>
                      <a:endParaRPr lang="it-IT" sz="3200" dirty="0">
                        <a:solidFill>
                          <a:schemeClr val="accent1"/>
                        </a:solidFill>
                      </a:endParaRPr>
                    </a:p>
                    <a:p>
                      <a:endParaRPr lang="it-IT" sz="3200" dirty="0">
                        <a:solidFill>
                          <a:schemeClr val="accent1"/>
                        </a:solidFill>
                      </a:endParaRPr>
                    </a:p>
                  </a:txBody>
                  <a:tcPr/>
                </a:tc>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en-US" sz="3200" b="0" i="0" kern="1200" dirty="0">
                          <a:solidFill>
                            <a:schemeClr val="accent1"/>
                          </a:solidFill>
                          <a:effectLst/>
                          <a:latin typeface="+mn-lt"/>
                          <a:ea typeface="+mn-ea"/>
                          <a:cs typeface="+mn-cs"/>
                        </a:rPr>
                        <a:t>In the production process interface, if the user wants to view the options, </a:t>
                      </a:r>
                      <a:r>
                        <a:rPr lang="en-US" sz="3200" dirty="0">
                          <a:solidFill>
                            <a:schemeClr val="accent1"/>
                          </a:solidFill>
                        </a:rPr>
                        <a:t>for example, to conclude the current  process,</a:t>
                      </a:r>
                      <a:r>
                        <a:rPr lang="en-US" sz="3200" b="0" i="0" kern="1200" dirty="0">
                          <a:solidFill>
                            <a:schemeClr val="accent1"/>
                          </a:solidFill>
                          <a:effectLst/>
                          <a:latin typeface="+mn-lt"/>
                          <a:ea typeface="+mn-ea"/>
                          <a:cs typeface="+mn-cs"/>
                        </a:rPr>
                        <a:t> he doesn’t find an explicit indication to carry out the operation and he remains blocked for a few seconds</a:t>
                      </a:r>
                      <a:endParaRPr lang="it-IT" sz="3200" dirty="0">
                        <a:solidFill>
                          <a:schemeClr val="accent1"/>
                        </a:solidFill>
                      </a:endParaRPr>
                    </a:p>
                    <a:p>
                      <a:endParaRPr lang="it-IT" sz="3200" dirty="0">
                        <a:solidFill>
                          <a:schemeClr val="accent1"/>
                        </a:solidFill>
                      </a:endParaRPr>
                    </a:p>
                  </a:txBody>
                  <a:tcPr/>
                </a:tc>
                <a:tc>
                  <a:txBody>
                    <a:bodyPr/>
                    <a:lstStyle/>
                    <a:p>
                      <a:pPr marL="0" marR="0" lvl="0" indent="0" algn="l" defTabSz="1828434" rtl="0" eaLnBrk="1" fontAlgn="auto" latinLnBrk="0" hangingPunct="1">
                        <a:lnSpc>
                          <a:spcPct val="100000"/>
                        </a:lnSpc>
                        <a:spcBef>
                          <a:spcPts val="0"/>
                        </a:spcBef>
                        <a:spcAft>
                          <a:spcPts val="0"/>
                        </a:spcAft>
                        <a:buClrTx/>
                        <a:buSzTx/>
                        <a:buFontTx/>
                        <a:buNone/>
                        <a:tabLst/>
                        <a:defRPr/>
                      </a:pPr>
                      <a:r>
                        <a:rPr lang="en-US" sz="3200" dirty="0">
                          <a:solidFill>
                            <a:schemeClr val="accent1"/>
                          </a:solidFill>
                        </a:rPr>
                        <a:t>The addition of an explicit indication to view </a:t>
                      </a:r>
                      <a:r>
                        <a:rPr lang="en-US" sz="3200">
                          <a:solidFill>
                            <a:schemeClr val="accent1"/>
                          </a:solidFill>
                        </a:rPr>
                        <a:t>the process options</a:t>
                      </a:r>
                      <a:endParaRPr lang="it-IT" sz="3200" dirty="0">
                        <a:solidFill>
                          <a:schemeClr val="accent1"/>
                        </a:solidFill>
                      </a:endParaRPr>
                    </a:p>
                    <a:p>
                      <a:endParaRPr lang="it-IT" sz="3200" dirty="0">
                        <a:solidFill>
                          <a:schemeClr val="accent1"/>
                        </a:solidFill>
                      </a:endParaRPr>
                    </a:p>
                  </a:txBody>
                  <a:tcPr/>
                </a:tc>
                <a:extLst>
                  <a:ext uri="{0D108BD9-81ED-4DB2-BD59-A6C34878D82A}">
                    <a16:rowId xmlns:a16="http://schemas.microsoft.com/office/drawing/2014/main" val="3636076401"/>
                  </a:ext>
                </a:extLst>
              </a:tr>
            </a:tbl>
          </a:graphicData>
        </a:graphic>
      </p:graphicFrame>
      <p:sp>
        <p:nvSpPr>
          <p:cNvPr id="7" name="Rectangle 64">
            <a:extLst>
              <a:ext uri="{FF2B5EF4-FFF2-40B4-BE49-F238E27FC236}">
                <a16:creationId xmlns:a16="http://schemas.microsoft.com/office/drawing/2014/main" id="{BFDE6519-2F35-4D05-B4A4-209BBA146A9E}"/>
              </a:ext>
            </a:extLst>
          </p:cNvPr>
          <p:cNvSpPr/>
          <p:nvPr/>
        </p:nvSpPr>
        <p:spPr>
          <a:xfrm>
            <a:off x="9332962" y="1553088"/>
            <a:ext cx="574765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84819644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3046" y="290836"/>
            <a:ext cx="24377650"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1° Controlled experiment</a:t>
            </a:r>
          </a:p>
        </p:txBody>
      </p:sp>
      <p:pic>
        <p:nvPicPr>
          <p:cNvPr id="10" name="Immagine 9">
            <a:extLst>
              <a:ext uri="{FF2B5EF4-FFF2-40B4-BE49-F238E27FC236}">
                <a16:creationId xmlns:a16="http://schemas.microsoft.com/office/drawing/2014/main" id="{13D7D41A-FADA-44F2-8BAD-72B9F24E477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406902" y="6159167"/>
            <a:ext cx="1967532" cy="1585831"/>
          </a:xfrm>
          <a:prstGeom prst="rect">
            <a:avLst/>
          </a:prstGeom>
        </p:spPr>
      </p:pic>
      <p:pic>
        <p:nvPicPr>
          <p:cNvPr id="4" name="Immagine 3" descr="Immagine che contiene screenshot&#10;&#10;Descrizione generata automaticamente">
            <a:extLst>
              <a:ext uri="{FF2B5EF4-FFF2-40B4-BE49-F238E27FC236}">
                <a16:creationId xmlns:a16="http://schemas.microsoft.com/office/drawing/2014/main" id="{CD08AF6D-178C-4DFA-A634-B642A0D867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7712" y="2673945"/>
            <a:ext cx="4595497" cy="9035654"/>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4DF8093F-9030-4733-8716-9F151AF5AE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8128" y="2660999"/>
            <a:ext cx="4595497" cy="9048600"/>
          </a:xfrm>
          <a:prstGeom prst="rect">
            <a:avLst/>
          </a:prstGeom>
        </p:spPr>
      </p:pic>
      <p:sp>
        <p:nvSpPr>
          <p:cNvPr id="2" name="CasellaDiTesto 1">
            <a:extLst>
              <a:ext uri="{FF2B5EF4-FFF2-40B4-BE49-F238E27FC236}">
                <a16:creationId xmlns:a16="http://schemas.microsoft.com/office/drawing/2014/main" id="{7FB36D36-D937-4B3E-B002-BFA210306F90}"/>
              </a:ext>
            </a:extLst>
          </p:cNvPr>
          <p:cNvSpPr txBox="1"/>
          <p:nvPr/>
        </p:nvSpPr>
        <p:spPr>
          <a:xfrm>
            <a:off x="14339754" y="2497798"/>
            <a:ext cx="9414325" cy="11480066"/>
          </a:xfrm>
          <a:prstGeom prst="rect">
            <a:avLst/>
          </a:prstGeom>
          <a:noFill/>
        </p:spPr>
        <p:txBody>
          <a:bodyPr wrap="square" rtlCol="0">
            <a:spAutoFit/>
          </a:bodyPr>
          <a:lstStyle/>
          <a:p>
            <a:pPr marL="571500" indent="-571500">
              <a:buFont typeface="Arial" panose="020B0604020202020204" pitchFamily="34" charset="0"/>
              <a:buChar char="•"/>
            </a:pPr>
            <a:r>
              <a:rPr lang="it-IT" sz="3200" b="1" dirty="0">
                <a:solidFill>
                  <a:schemeClr val="accent1"/>
                </a:solidFill>
              </a:rPr>
              <a:t>Task: </a:t>
            </a:r>
            <a:r>
              <a:rPr lang="it-IT" sz="3200" dirty="0" err="1">
                <a:solidFill>
                  <a:schemeClr val="accent1"/>
                </a:solidFill>
              </a:rPr>
              <a:t>View</a:t>
            </a:r>
            <a:r>
              <a:rPr lang="it-IT" sz="3200" dirty="0">
                <a:solidFill>
                  <a:schemeClr val="accent1"/>
                </a:solidFill>
              </a:rPr>
              <a:t> the </a:t>
            </a:r>
            <a:r>
              <a:rPr lang="it-IT" sz="3200" dirty="0" err="1">
                <a:solidFill>
                  <a:schemeClr val="accent1"/>
                </a:solidFill>
              </a:rPr>
              <a:t>previous</a:t>
            </a:r>
            <a:r>
              <a:rPr lang="it-IT" sz="3200" dirty="0">
                <a:solidFill>
                  <a:schemeClr val="accent1"/>
                </a:solidFill>
              </a:rPr>
              <a:t> surveys</a:t>
            </a:r>
          </a:p>
          <a:p>
            <a:endParaRPr lang="it-IT" sz="3200" b="1" dirty="0">
              <a:solidFill>
                <a:schemeClr val="accent1"/>
              </a:solidFill>
            </a:endParaRPr>
          </a:p>
          <a:p>
            <a:pPr marL="571500" indent="-571500">
              <a:buFont typeface="Arial" panose="020B0604020202020204" pitchFamily="34" charset="0"/>
              <a:buChar char="•"/>
            </a:pPr>
            <a:r>
              <a:rPr lang="it-IT" sz="3200" b="1" dirty="0" err="1">
                <a:solidFill>
                  <a:schemeClr val="accent1"/>
                </a:solidFill>
              </a:rPr>
              <a:t>Participants</a:t>
            </a:r>
            <a:r>
              <a:rPr lang="it-IT" sz="3200" b="1" dirty="0">
                <a:solidFill>
                  <a:schemeClr val="accent1"/>
                </a:solidFill>
              </a:rPr>
              <a:t>: </a:t>
            </a:r>
            <a:r>
              <a:rPr lang="it-IT" sz="3200" dirty="0">
                <a:solidFill>
                  <a:schemeClr val="accent1"/>
                </a:solidFill>
              </a:rPr>
              <a:t>7 agents</a:t>
            </a:r>
          </a:p>
          <a:p>
            <a:endParaRPr lang="it-IT" sz="3200" dirty="0">
              <a:solidFill>
                <a:schemeClr val="accent1"/>
              </a:solidFill>
            </a:endParaRPr>
          </a:p>
          <a:p>
            <a:pPr marL="571500" indent="-571500">
              <a:buFont typeface="Arial" panose="020B0604020202020204" pitchFamily="34" charset="0"/>
              <a:buChar char="•"/>
            </a:pPr>
            <a:r>
              <a:rPr lang="it-IT" sz="3200" b="1" dirty="0">
                <a:solidFill>
                  <a:schemeClr val="accent1"/>
                </a:solidFill>
              </a:rPr>
              <a:t>Independent </a:t>
            </a:r>
            <a:r>
              <a:rPr lang="it-IT" sz="3200" b="1" dirty="0" err="1">
                <a:solidFill>
                  <a:schemeClr val="accent1"/>
                </a:solidFill>
              </a:rPr>
              <a:t>variables</a:t>
            </a:r>
            <a:r>
              <a:rPr lang="it-IT" sz="3200" b="1" dirty="0">
                <a:solidFill>
                  <a:schemeClr val="accent1"/>
                </a:solidFill>
              </a:rPr>
              <a:t>: </a:t>
            </a:r>
            <a:r>
              <a:rPr lang="it-IT" sz="3200" dirty="0">
                <a:solidFill>
                  <a:schemeClr val="accent1"/>
                </a:solidFill>
              </a:rPr>
              <a:t>Interface layout, </a:t>
            </a:r>
            <a:r>
              <a:rPr lang="it-IT" sz="3200" dirty="0" err="1">
                <a:solidFill>
                  <a:schemeClr val="accent1"/>
                </a:solidFill>
              </a:rPr>
              <a:t>Previous</a:t>
            </a:r>
            <a:r>
              <a:rPr lang="it-IT" sz="3200" dirty="0">
                <a:solidFill>
                  <a:schemeClr val="accent1"/>
                </a:solidFill>
              </a:rPr>
              <a:t> and </a:t>
            </a:r>
            <a:r>
              <a:rPr lang="it-IT" sz="3200" dirty="0" err="1">
                <a:solidFill>
                  <a:schemeClr val="accent1"/>
                </a:solidFill>
              </a:rPr>
              <a:t>Proposal</a:t>
            </a:r>
            <a:endParaRPr lang="it-IT" sz="3200" dirty="0">
              <a:solidFill>
                <a:schemeClr val="accent1"/>
              </a:solidFill>
            </a:endParaRPr>
          </a:p>
          <a:p>
            <a:endParaRPr lang="it-IT" sz="3200" dirty="0">
              <a:solidFill>
                <a:schemeClr val="accent1"/>
              </a:solidFill>
            </a:endParaRPr>
          </a:p>
          <a:p>
            <a:pPr marL="571500" indent="-571500">
              <a:buFont typeface="Arial" panose="020B0604020202020204" pitchFamily="34" charset="0"/>
              <a:buChar char="•"/>
            </a:pPr>
            <a:r>
              <a:rPr lang="it-IT" sz="3200" b="1" dirty="0" err="1">
                <a:solidFill>
                  <a:schemeClr val="accent1"/>
                </a:solidFill>
              </a:rPr>
              <a:t>Dependent</a:t>
            </a:r>
            <a:r>
              <a:rPr lang="it-IT" sz="3200" b="1" dirty="0">
                <a:solidFill>
                  <a:schemeClr val="accent1"/>
                </a:solidFill>
              </a:rPr>
              <a:t> </a:t>
            </a:r>
            <a:r>
              <a:rPr lang="it-IT" sz="3200" b="1" dirty="0" err="1">
                <a:solidFill>
                  <a:schemeClr val="accent1"/>
                </a:solidFill>
              </a:rPr>
              <a:t>variables</a:t>
            </a:r>
            <a:r>
              <a:rPr lang="it-IT" sz="3200" b="1" dirty="0">
                <a:solidFill>
                  <a:schemeClr val="accent1"/>
                </a:solidFill>
              </a:rPr>
              <a:t>: </a:t>
            </a:r>
            <a:r>
              <a:rPr lang="it-IT" sz="3200" dirty="0">
                <a:solidFill>
                  <a:schemeClr val="accent1"/>
                </a:solidFill>
              </a:rPr>
              <a:t>Time </a:t>
            </a:r>
            <a:r>
              <a:rPr lang="it-IT" sz="3200" dirty="0" err="1">
                <a:solidFill>
                  <a:schemeClr val="accent1"/>
                </a:solidFill>
              </a:rPr>
              <a:t>required</a:t>
            </a:r>
            <a:r>
              <a:rPr lang="it-IT" sz="3200" dirty="0">
                <a:solidFill>
                  <a:schemeClr val="accent1"/>
                </a:solidFill>
              </a:rPr>
              <a:t> to </a:t>
            </a:r>
            <a:r>
              <a:rPr lang="it-IT" sz="3200" dirty="0" err="1">
                <a:solidFill>
                  <a:schemeClr val="accent1"/>
                </a:solidFill>
              </a:rPr>
              <a:t>execute</a:t>
            </a:r>
            <a:r>
              <a:rPr lang="it-IT" sz="3200" dirty="0">
                <a:solidFill>
                  <a:schemeClr val="accent1"/>
                </a:solidFill>
              </a:rPr>
              <a:t> the task</a:t>
            </a:r>
          </a:p>
          <a:p>
            <a:endParaRPr lang="it-IT" sz="3200" dirty="0">
              <a:solidFill>
                <a:schemeClr val="accent1"/>
              </a:solidFill>
            </a:endParaRPr>
          </a:p>
          <a:p>
            <a:pPr marL="571500" indent="-571500">
              <a:buFont typeface="Arial" panose="020B0604020202020204" pitchFamily="34" charset="0"/>
              <a:buChar char="•"/>
            </a:pPr>
            <a:r>
              <a:rPr lang="it-IT" sz="3200" b="1" dirty="0">
                <a:solidFill>
                  <a:schemeClr val="accent1"/>
                </a:solidFill>
              </a:rPr>
              <a:t>My </a:t>
            </a:r>
            <a:r>
              <a:rPr lang="it-IT" sz="3200" b="1" dirty="0" err="1">
                <a:solidFill>
                  <a:schemeClr val="accent1"/>
                </a:solidFill>
              </a:rPr>
              <a:t>hypothesis</a:t>
            </a:r>
            <a:r>
              <a:rPr lang="it-IT" sz="3200" b="1" dirty="0">
                <a:solidFill>
                  <a:schemeClr val="accent1"/>
                </a:solidFill>
              </a:rPr>
              <a:t>: </a:t>
            </a:r>
            <a:r>
              <a:rPr lang="it-IT" sz="3200" dirty="0">
                <a:solidFill>
                  <a:schemeClr val="accent1"/>
                </a:solidFill>
              </a:rPr>
              <a:t>The </a:t>
            </a:r>
            <a:r>
              <a:rPr lang="it-IT" sz="3200" dirty="0" err="1">
                <a:solidFill>
                  <a:schemeClr val="accent1"/>
                </a:solidFill>
              </a:rPr>
              <a:t>proposal</a:t>
            </a:r>
            <a:r>
              <a:rPr lang="it-IT" sz="3200" dirty="0">
                <a:solidFill>
                  <a:schemeClr val="accent1"/>
                </a:solidFill>
              </a:rPr>
              <a:t> </a:t>
            </a:r>
            <a:r>
              <a:rPr lang="it-IT" sz="3200" dirty="0" err="1">
                <a:solidFill>
                  <a:schemeClr val="accent1"/>
                </a:solidFill>
              </a:rPr>
              <a:t>interface</a:t>
            </a:r>
            <a:r>
              <a:rPr lang="it-IT" sz="3200" dirty="0">
                <a:solidFill>
                  <a:schemeClr val="accent1"/>
                </a:solidFill>
              </a:rPr>
              <a:t> layout reduce the time to </a:t>
            </a:r>
            <a:r>
              <a:rPr lang="it-IT" sz="3200" dirty="0" err="1">
                <a:solidFill>
                  <a:schemeClr val="accent1"/>
                </a:solidFill>
              </a:rPr>
              <a:t>perform</a:t>
            </a:r>
            <a:r>
              <a:rPr lang="it-IT" sz="3200" dirty="0">
                <a:solidFill>
                  <a:schemeClr val="accent1"/>
                </a:solidFill>
              </a:rPr>
              <a:t> the task</a:t>
            </a:r>
          </a:p>
          <a:p>
            <a:endParaRPr lang="it-IT" sz="3200" dirty="0">
              <a:solidFill>
                <a:schemeClr val="accent1"/>
              </a:solidFill>
            </a:endParaRPr>
          </a:p>
          <a:p>
            <a:pPr marL="571500" indent="-571500">
              <a:buFont typeface="Arial" panose="020B0604020202020204" pitchFamily="34" charset="0"/>
              <a:buChar char="•"/>
            </a:pPr>
            <a:r>
              <a:rPr lang="it-IT" sz="3200" b="1" dirty="0" err="1">
                <a:solidFill>
                  <a:schemeClr val="accent1"/>
                </a:solidFill>
              </a:rPr>
              <a:t>Null</a:t>
            </a:r>
            <a:r>
              <a:rPr lang="it-IT" sz="3200" b="1" dirty="0">
                <a:solidFill>
                  <a:schemeClr val="accent1"/>
                </a:solidFill>
              </a:rPr>
              <a:t> </a:t>
            </a:r>
            <a:r>
              <a:rPr lang="it-IT" sz="3200" b="1" dirty="0" err="1">
                <a:solidFill>
                  <a:schemeClr val="accent1"/>
                </a:solidFill>
              </a:rPr>
              <a:t>hypothesis</a:t>
            </a:r>
            <a:r>
              <a:rPr lang="it-IT" sz="3200" dirty="0">
                <a:solidFill>
                  <a:schemeClr val="accent1"/>
                </a:solidFill>
              </a:rPr>
              <a:t>: </a:t>
            </a:r>
            <a:r>
              <a:rPr lang="it-IT" sz="3200" dirty="0" err="1">
                <a:solidFill>
                  <a:schemeClr val="accent1"/>
                </a:solidFill>
              </a:rPr>
              <a:t>There</a:t>
            </a:r>
            <a:r>
              <a:rPr lang="it-IT" sz="3200" dirty="0">
                <a:solidFill>
                  <a:schemeClr val="accent1"/>
                </a:solidFill>
              </a:rPr>
              <a:t> </a:t>
            </a:r>
            <a:r>
              <a:rPr lang="it-IT" sz="3200" dirty="0" err="1">
                <a:solidFill>
                  <a:schemeClr val="accent1"/>
                </a:solidFill>
              </a:rPr>
              <a:t>aren’t</a:t>
            </a:r>
            <a:r>
              <a:rPr lang="it-IT" sz="3200" dirty="0">
                <a:solidFill>
                  <a:schemeClr val="accent1"/>
                </a:solidFill>
              </a:rPr>
              <a:t> </a:t>
            </a:r>
            <a:r>
              <a:rPr lang="it-IT" sz="3200" dirty="0" err="1">
                <a:solidFill>
                  <a:schemeClr val="accent1"/>
                </a:solidFill>
              </a:rPr>
              <a:t>differences</a:t>
            </a:r>
            <a:r>
              <a:rPr lang="it-IT" sz="3200" dirty="0">
                <a:solidFill>
                  <a:schemeClr val="accent1"/>
                </a:solidFill>
              </a:rPr>
              <a:t> </a:t>
            </a:r>
            <a:r>
              <a:rPr lang="it-IT" sz="3200" dirty="0" err="1">
                <a:solidFill>
                  <a:schemeClr val="accent1"/>
                </a:solidFill>
              </a:rPr>
              <a:t>between</a:t>
            </a:r>
            <a:r>
              <a:rPr lang="it-IT" sz="3200" dirty="0">
                <a:solidFill>
                  <a:schemeClr val="accent1"/>
                </a:solidFill>
              </a:rPr>
              <a:t> the </a:t>
            </a:r>
            <a:r>
              <a:rPr lang="it-IT" sz="3200" dirty="0" err="1">
                <a:solidFill>
                  <a:schemeClr val="accent1"/>
                </a:solidFill>
              </a:rPr>
              <a:t>two</a:t>
            </a:r>
            <a:r>
              <a:rPr lang="it-IT" sz="3200" dirty="0">
                <a:solidFill>
                  <a:schemeClr val="accent1"/>
                </a:solidFill>
              </a:rPr>
              <a:t> layout </a:t>
            </a:r>
            <a:r>
              <a:rPr lang="it-IT" sz="3200" dirty="0" err="1">
                <a:solidFill>
                  <a:schemeClr val="accent1"/>
                </a:solidFill>
              </a:rPr>
              <a:t>interfaces</a:t>
            </a:r>
            <a:endParaRPr lang="it-IT" sz="3200" dirty="0">
              <a:solidFill>
                <a:schemeClr val="accent1"/>
              </a:solidFill>
            </a:endParaRPr>
          </a:p>
          <a:p>
            <a:endParaRPr lang="it-IT" sz="3200" dirty="0">
              <a:solidFill>
                <a:schemeClr val="accent1"/>
              </a:solidFill>
            </a:endParaRPr>
          </a:p>
          <a:p>
            <a:r>
              <a:rPr lang="it-IT" sz="3200" b="1" dirty="0">
                <a:solidFill>
                  <a:schemeClr val="accent1"/>
                </a:solidFill>
              </a:rPr>
              <a:t>Analysis of data</a:t>
            </a:r>
          </a:p>
          <a:p>
            <a:r>
              <a:rPr lang="it-IT" sz="3200" dirty="0" err="1">
                <a:solidFill>
                  <a:schemeClr val="accent1"/>
                </a:solidFill>
              </a:rPr>
              <a:t>Having</a:t>
            </a:r>
            <a:r>
              <a:rPr lang="it-IT" sz="3200" dirty="0">
                <a:solidFill>
                  <a:schemeClr val="accent1"/>
                </a:solidFill>
              </a:rPr>
              <a:t> F&gt;</a:t>
            </a:r>
            <a:r>
              <a:rPr lang="it-IT" sz="3200" dirty="0" err="1">
                <a:solidFill>
                  <a:schemeClr val="accent1"/>
                </a:solidFill>
              </a:rPr>
              <a:t>Fcrit</a:t>
            </a:r>
            <a:r>
              <a:rPr lang="it-IT" sz="3200" dirty="0">
                <a:solidFill>
                  <a:schemeClr val="accent1"/>
                </a:solidFill>
              </a:rPr>
              <a:t> (28.7808&gt;4.7472) the </a:t>
            </a:r>
            <a:r>
              <a:rPr lang="it-IT" sz="3200" dirty="0" err="1">
                <a:solidFill>
                  <a:schemeClr val="accent1"/>
                </a:solidFill>
              </a:rPr>
              <a:t>null</a:t>
            </a:r>
            <a:r>
              <a:rPr lang="it-IT" sz="3200" dirty="0">
                <a:solidFill>
                  <a:schemeClr val="accent1"/>
                </a:solidFill>
              </a:rPr>
              <a:t> </a:t>
            </a:r>
            <a:r>
              <a:rPr lang="it-IT" sz="3200" dirty="0" err="1">
                <a:solidFill>
                  <a:schemeClr val="accent1"/>
                </a:solidFill>
              </a:rPr>
              <a:t>hypothesis</a:t>
            </a:r>
            <a:r>
              <a:rPr lang="it-IT" sz="3200" dirty="0">
                <a:solidFill>
                  <a:schemeClr val="accent1"/>
                </a:solidFill>
              </a:rPr>
              <a:t> can be </a:t>
            </a:r>
            <a:r>
              <a:rPr lang="it-IT" sz="3200" dirty="0" err="1">
                <a:solidFill>
                  <a:schemeClr val="accent1"/>
                </a:solidFill>
              </a:rPr>
              <a:t>rejected</a:t>
            </a:r>
            <a:r>
              <a:rPr lang="it-IT" sz="3200" dirty="0">
                <a:solidFill>
                  <a:schemeClr val="accent1"/>
                </a:solidFill>
              </a:rPr>
              <a:t>. </a:t>
            </a:r>
            <a:r>
              <a:rPr lang="it-IT" sz="3200" dirty="0" err="1">
                <a:solidFill>
                  <a:schemeClr val="accent1"/>
                </a:solidFill>
              </a:rPr>
              <a:t>Considering</a:t>
            </a:r>
            <a:r>
              <a:rPr lang="it-IT" sz="3200" dirty="0">
                <a:solidFill>
                  <a:schemeClr val="accent1"/>
                </a:solidFill>
              </a:rPr>
              <a:t> the time </a:t>
            </a:r>
            <a:r>
              <a:rPr lang="it-IT" sz="3200" dirty="0" err="1">
                <a:solidFill>
                  <a:schemeClr val="accent1"/>
                </a:solidFill>
              </a:rPr>
              <a:t>average</a:t>
            </a:r>
            <a:r>
              <a:rPr lang="it-IT" sz="3200" dirty="0">
                <a:solidFill>
                  <a:schemeClr val="accent1"/>
                </a:solidFill>
              </a:rPr>
              <a:t> A(</a:t>
            </a:r>
            <a:r>
              <a:rPr lang="it-IT" sz="3200" dirty="0" err="1">
                <a:solidFill>
                  <a:schemeClr val="accent1"/>
                </a:solidFill>
              </a:rPr>
              <a:t>prev</a:t>
            </a:r>
            <a:r>
              <a:rPr lang="it-IT" sz="3200" dirty="0">
                <a:solidFill>
                  <a:schemeClr val="accent1"/>
                </a:solidFill>
              </a:rPr>
              <a:t>)&gt;A(</a:t>
            </a:r>
            <a:r>
              <a:rPr lang="it-IT" sz="3200" dirty="0" err="1">
                <a:solidFill>
                  <a:schemeClr val="accent1"/>
                </a:solidFill>
              </a:rPr>
              <a:t>prop</a:t>
            </a:r>
            <a:r>
              <a:rPr lang="it-IT" sz="3200" dirty="0">
                <a:solidFill>
                  <a:schemeClr val="accent1"/>
                </a:solidFill>
              </a:rPr>
              <a:t>) (15&gt;8,28) </a:t>
            </a:r>
            <a:r>
              <a:rPr lang="it-IT" sz="3200" b="1" dirty="0">
                <a:solidFill>
                  <a:schemeClr val="accent6"/>
                </a:solidFill>
              </a:rPr>
              <a:t>the</a:t>
            </a:r>
            <a:r>
              <a:rPr lang="it-IT" sz="3200" dirty="0">
                <a:solidFill>
                  <a:schemeClr val="accent6"/>
                </a:solidFill>
              </a:rPr>
              <a:t> </a:t>
            </a:r>
            <a:r>
              <a:rPr lang="it-IT" sz="3200" b="1" dirty="0" err="1">
                <a:solidFill>
                  <a:schemeClr val="accent6"/>
                </a:solidFill>
              </a:rPr>
              <a:t>proposal</a:t>
            </a:r>
            <a:r>
              <a:rPr lang="it-IT" sz="3200" b="1" dirty="0">
                <a:solidFill>
                  <a:schemeClr val="accent6"/>
                </a:solidFill>
              </a:rPr>
              <a:t> layout </a:t>
            </a:r>
            <a:r>
              <a:rPr lang="it-IT" sz="3200" b="1" dirty="0" err="1">
                <a:solidFill>
                  <a:schemeClr val="accent6"/>
                </a:solidFill>
              </a:rPr>
              <a:t>reduces</a:t>
            </a:r>
            <a:r>
              <a:rPr lang="it-IT" sz="3200" b="1" dirty="0">
                <a:solidFill>
                  <a:schemeClr val="accent6"/>
                </a:solidFill>
              </a:rPr>
              <a:t> the time to </a:t>
            </a:r>
            <a:r>
              <a:rPr lang="it-IT" sz="3200" b="1" dirty="0" err="1">
                <a:solidFill>
                  <a:schemeClr val="accent6"/>
                </a:solidFill>
              </a:rPr>
              <a:t>perform</a:t>
            </a:r>
            <a:r>
              <a:rPr lang="it-IT" sz="3200" b="1" dirty="0">
                <a:solidFill>
                  <a:schemeClr val="accent6"/>
                </a:solidFill>
              </a:rPr>
              <a:t> the task</a:t>
            </a:r>
            <a:r>
              <a:rPr lang="it-IT" sz="3200" dirty="0">
                <a:solidFill>
                  <a:schemeClr val="accent1"/>
                </a:solidFill>
              </a:rPr>
              <a:t>.</a:t>
            </a:r>
          </a:p>
          <a:p>
            <a:endParaRPr lang="it-IT" sz="3200" dirty="0">
              <a:solidFill>
                <a:schemeClr val="accent1"/>
              </a:solidFill>
            </a:endParaRPr>
          </a:p>
          <a:p>
            <a:endParaRPr lang="it-IT" dirty="0"/>
          </a:p>
        </p:txBody>
      </p:sp>
      <p:sp>
        <p:nvSpPr>
          <p:cNvPr id="11" name="CasellaDiTesto 10">
            <a:extLst>
              <a:ext uri="{FF2B5EF4-FFF2-40B4-BE49-F238E27FC236}">
                <a16:creationId xmlns:a16="http://schemas.microsoft.com/office/drawing/2014/main" id="{03B66BE2-E658-4EB3-B2F8-BB0759C7FF43}"/>
              </a:ext>
            </a:extLst>
          </p:cNvPr>
          <p:cNvSpPr txBox="1"/>
          <p:nvPr/>
        </p:nvSpPr>
        <p:spPr>
          <a:xfrm>
            <a:off x="1891231" y="11709599"/>
            <a:ext cx="3388457" cy="646331"/>
          </a:xfrm>
          <a:prstGeom prst="rect">
            <a:avLst/>
          </a:prstGeom>
          <a:noFill/>
        </p:spPr>
        <p:txBody>
          <a:bodyPr wrap="square" rtlCol="0">
            <a:spAutoFit/>
          </a:bodyPr>
          <a:lstStyle/>
          <a:p>
            <a:pPr algn="ctr"/>
            <a:r>
              <a:rPr lang="it-IT" dirty="0"/>
              <a:t>PREVIOUS</a:t>
            </a:r>
          </a:p>
        </p:txBody>
      </p:sp>
      <p:sp>
        <p:nvSpPr>
          <p:cNvPr id="12" name="CasellaDiTesto 11">
            <a:extLst>
              <a:ext uri="{FF2B5EF4-FFF2-40B4-BE49-F238E27FC236}">
                <a16:creationId xmlns:a16="http://schemas.microsoft.com/office/drawing/2014/main" id="{24302D7B-9BAC-4F30-8A5E-94FDA0EE2288}"/>
              </a:ext>
            </a:extLst>
          </p:cNvPr>
          <p:cNvSpPr txBox="1"/>
          <p:nvPr/>
        </p:nvSpPr>
        <p:spPr>
          <a:xfrm>
            <a:off x="9744258" y="11709599"/>
            <a:ext cx="3388457" cy="646331"/>
          </a:xfrm>
          <a:prstGeom prst="rect">
            <a:avLst/>
          </a:prstGeom>
          <a:noFill/>
        </p:spPr>
        <p:txBody>
          <a:bodyPr wrap="square" rtlCol="0">
            <a:spAutoFit/>
          </a:bodyPr>
          <a:lstStyle/>
          <a:p>
            <a:pPr algn="ctr"/>
            <a:r>
              <a:rPr lang="it-IT" dirty="0"/>
              <a:t>PROPOSAL</a:t>
            </a:r>
          </a:p>
        </p:txBody>
      </p:sp>
      <p:sp>
        <p:nvSpPr>
          <p:cNvPr id="14" name="Rectangle 64">
            <a:extLst>
              <a:ext uri="{FF2B5EF4-FFF2-40B4-BE49-F238E27FC236}">
                <a16:creationId xmlns:a16="http://schemas.microsoft.com/office/drawing/2014/main" id="{9A39BE6F-9859-421E-8E7E-4A4625463D30}"/>
              </a:ext>
            </a:extLst>
          </p:cNvPr>
          <p:cNvSpPr/>
          <p:nvPr/>
        </p:nvSpPr>
        <p:spPr>
          <a:xfrm>
            <a:off x="6406901" y="1557623"/>
            <a:ext cx="1191626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2364052594"/>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3046" y="290836"/>
            <a:ext cx="24377650"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2° Controlled experiment</a:t>
            </a:r>
          </a:p>
        </p:txBody>
      </p:sp>
      <p:pic>
        <p:nvPicPr>
          <p:cNvPr id="10" name="Immagine 9">
            <a:extLst>
              <a:ext uri="{FF2B5EF4-FFF2-40B4-BE49-F238E27FC236}">
                <a16:creationId xmlns:a16="http://schemas.microsoft.com/office/drawing/2014/main" id="{13D7D41A-FADA-44F2-8BAD-72B9F24E477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195885" y="6137303"/>
            <a:ext cx="1788329" cy="1441394"/>
          </a:xfrm>
          <a:prstGeom prst="rect">
            <a:avLst/>
          </a:prstGeom>
        </p:spPr>
      </p:pic>
      <p:sp>
        <p:nvSpPr>
          <p:cNvPr id="2" name="CasellaDiTesto 1">
            <a:extLst>
              <a:ext uri="{FF2B5EF4-FFF2-40B4-BE49-F238E27FC236}">
                <a16:creationId xmlns:a16="http://schemas.microsoft.com/office/drawing/2014/main" id="{7FB36D36-D937-4B3E-B002-BFA210306F90}"/>
              </a:ext>
            </a:extLst>
          </p:cNvPr>
          <p:cNvSpPr txBox="1"/>
          <p:nvPr/>
        </p:nvSpPr>
        <p:spPr>
          <a:xfrm>
            <a:off x="14080558" y="2437541"/>
            <a:ext cx="9748452" cy="10987623"/>
          </a:xfrm>
          <a:prstGeom prst="rect">
            <a:avLst/>
          </a:prstGeom>
          <a:noFill/>
        </p:spPr>
        <p:txBody>
          <a:bodyPr wrap="square" rtlCol="0">
            <a:spAutoFit/>
          </a:bodyPr>
          <a:lstStyle/>
          <a:p>
            <a:pPr marL="571500" indent="-571500">
              <a:buFont typeface="Arial" panose="020B0604020202020204" pitchFamily="34" charset="0"/>
              <a:buChar char="•"/>
            </a:pPr>
            <a:r>
              <a:rPr lang="it-IT" sz="3200" b="1" dirty="0">
                <a:solidFill>
                  <a:schemeClr val="accent1"/>
                </a:solidFill>
              </a:rPr>
              <a:t>Task: </a:t>
            </a:r>
            <a:r>
              <a:rPr lang="it-IT" sz="3200" dirty="0" err="1">
                <a:solidFill>
                  <a:schemeClr val="accent1"/>
                </a:solidFill>
              </a:rPr>
              <a:t>Find</a:t>
            </a:r>
            <a:r>
              <a:rPr lang="it-IT" sz="3200" dirty="0">
                <a:solidFill>
                  <a:schemeClr val="accent1"/>
                </a:solidFill>
              </a:rPr>
              <a:t> the </a:t>
            </a:r>
            <a:r>
              <a:rPr lang="it-IT" sz="3200" dirty="0" err="1">
                <a:solidFill>
                  <a:schemeClr val="accent1"/>
                </a:solidFill>
              </a:rPr>
              <a:t>process</a:t>
            </a:r>
            <a:r>
              <a:rPr lang="it-IT" sz="3200" dirty="0">
                <a:solidFill>
                  <a:schemeClr val="accent1"/>
                </a:solidFill>
              </a:rPr>
              <a:t> options</a:t>
            </a:r>
          </a:p>
          <a:p>
            <a:endParaRPr lang="it-IT" sz="3200" b="1" dirty="0">
              <a:solidFill>
                <a:schemeClr val="accent1"/>
              </a:solidFill>
            </a:endParaRPr>
          </a:p>
          <a:p>
            <a:pPr marL="571500" indent="-571500">
              <a:buFont typeface="Arial" panose="020B0604020202020204" pitchFamily="34" charset="0"/>
              <a:buChar char="•"/>
            </a:pPr>
            <a:r>
              <a:rPr lang="it-IT" sz="3200" b="1" dirty="0" err="1">
                <a:solidFill>
                  <a:schemeClr val="accent1"/>
                </a:solidFill>
              </a:rPr>
              <a:t>Participants</a:t>
            </a:r>
            <a:r>
              <a:rPr lang="it-IT" sz="3200" b="1" dirty="0">
                <a:solidFill>
                  <a:schemeClr val="accent1"/>
                </a:solidFill>
              </a:rPr>
              <a:t>: </a:t>
            </a:r>
            <a:r>
              <a:rPr lang="it-IT" sz="3200" dirty="0">
                <a:solidFill>
                  <a:schemeClr val="accent1"/>
                </a:solidFill>
              </a:rPr>
              <a:t>7 agents</a:t>
            </a:r>
          </a:p>
          <a:p>
            <a:endParaRPr lang="it-IT" sz="3200" dirty="0">
              <a:solidFill>
                <a:schemeClr val="accent1"/>
              </a:solidFill>
            </a:endParaRPr>
          </a:p>
          <a:p>
            <a:pPr marL="571500" indent="-571500">
              <a:buFont typeface="Arial" panose="020B0604020202020204" pitchFamily="34" charset="0"/>
              <a:buChar char="•"/>
            </a:pPr>
            <a:r>
              <a:rPr lang="it-IT" sz="3200" b="1" dirty="0">
                <a:solidFill>
                  <a:schemeClr val="accent1"/>
                </a:solidFill>
              </a:rPr>
              <a:t>Independent </a:t>
            </a:r>
            <a:r>
              <a:rPr lang="it-IT" sz="3200" b="1" dirty="0" err="1">
                <a:solidFill>
                  <a:schemeClr val="accent1"/>
                </a:solidFill>
              </a:rPr>
              <a:t>variables</a:t>
            </a:r>
            <a:r>
              <a:rPr lang="it-IT" sz="3200" b="1" dirty="0">
                <a:solidFill>
                  <a:schemeClr val="accent1"/>
                </a:solidFill>
              </a:rPr>
              <a:t>: </a:t>
            </a:r>
            <a:r>
              <a:rPr lang="it-IT" sz="3200" dirty="0">
                <a:solidFill>
                  <a:schemeClr val="accent1"/>
                </a:solidFill>
              </a:rPr>
              <a:t>Interface layout, </a:t>
            </a:r>
            <a:r>
              <a:rPr lang="it-IT" sz="3200" dirty="0" err="1">
                <a:solidFill>
                  <a:schemeClr val="accent1"/>
                </a:solidFill>
              </a:rPr>
              <a:t>Previous</a:t>
            </a:r>
            <a:r>
              <a:rPr lang="it-IT" sz="3200" dirty="0">
                <a:solidFill>
                  <a:schemeClr val="accent1"/>
                </a:solidFill>
              </a:rPr>
              <a:t> and </a:t>
            </a:r>
            <a:r>
              <a:rPr lang="it-IT" sz="3200" dirty="0" err="1">
                <a:solidFill>
                  <a:schemeClr val="accent1"/>
                </a:solidFill>
              </a:rPr>
              <a:t>Proposal</a:t>
            </a:r>
            <a:endParaRPr lang="it-IT" sz="3200" dirty="0">
              <a:solidFill>
                <a:schemeClr val="accent1"/>
              </a:solidFill>
            </a:endParaRPr>
          </a:p>
          <a:p>
            <a:endParaRPr lang="it-IT" sz="3200" dirty="0">
              <a:solidFill>
                <a:schemeClr val="accent1"/>
              </a:solidFill>
            </a:endParaRPr>
          </a:p>
          <a:p>
            <a:pPr marL="571500" indent="-571500">
              <a:buFont typeface="Arial" panose="020B0604020202020204" pitchFamily="34" charset="0"/>
              <a:buChar char="•"/>
            </a:pPr>
            <a:r>
              <a:rPr lang="it-IT" sz="3200" b="1" dirty="0" err="1">
                <a:solidFill>
                  <a:schemeClr val="accent1"/>
                </a:solidFill>
              </a:rPr>
              <a:t>Dependent</a:t>
            </a:r>
            <a:r>
              <a:rPr lang="it-IT" sz="3200" b="1" dirty="0">
                <a:solidFill>
                  <a:schemeClr val="accent1"/>
                </a:solidFill>
              </a:rPr>
              <a:t> </a:t>
            </a:r>
            <a:r>
              <a:rPr lang="it-IT" sz="3200" b="1" dirty="0" err="1">
                <a:solidFill>
                  <a:schemeClr val="accent1"/>
                </a:solidFill>
              </a:rPr>
              <a:t>variables</a:t>
            </a:r>
            <a:r>
              <a:rPr lang="it-IT" sz="3200" b="1" dirty="0">
                <a:solidFill>
                  <a:schemeClr val="accent1"/>
                </a:solidFill>
              </a:rPr>
              <a:t>: </a:t>
            </a:r>
            <a:r>
              <a:rPr lang="it-IT" sz="3200" dirty="0">
                <a:solidFill>
                  <a:schemeClr val="accent1"/>
                </a:solidFill>
              </a:rPr>
              <a:t>Time </a:t>
            </a:r>
            <a:r>
              <a:rPr lang="it-IT" sz="3200" dirty="0" err="1">
                <a:solidFill>
                  <a:schemeClr val="accent1"/>
                </a:solidFill>
              </a:rPr>
              <a:t>required</a:t>
            </a:r>
            <a:r>
              <a:rPr lang="it-IT" sz="3200" dirty="0">
                <a:solidFill>
                  <a:schemeClr val="accent1"/>
                </a:solidFill>
              </a:rPr>
              <a:t> to </a:t>
            </a:r>
            <a:r>
              <a:rPr lang="it-IT" sz="3200" dirty="0" err="1">
                <a:solidFill>
                  <a:schemeClr val="accent1"/>
                </a:solidFill>
              </a:rPr>
              <a:t>execute</a:t>
            </a:r>
            <a:r>
              <a:rPr lang="it-IT" sz="3200" dirty="0">
                <a:solidFill>
                  <a:schemeClr val="accent1"/>
                </a:solidFill>
              </a:rPr>
              <a:t> the task</a:t>
            </a:r>
          </a:p>
          <a:p>
            <a:endParaRPr lang="it-IT" sz="3200" dirty="0">
              <a:solidFill>
                <a:schemeClr val="accent1"/>
              </a:solidFill>
            </a:endParaRPr>
          </a:p>
          <a:p>
            <a:pPr marL="571500" indent="-571500">
              <a:buFont typeface="Arial" panose="020B0604020202020204" pitchFamily="34" charset="0"/>
              <a:buChar char="•"/>
            </a:pPr>
            <a:r>
              <a:rPr lang="it-IT" sz="3200" b="1" dirty="0">
                <a:solidFill>
                  <a:schemeClr val="accent1"/>
                </a:solidFill>
              </a:rPr>
              <a:t>My </a:t>
            </a:r>
            <a:r>
              <a:rPr lang="it-IT" sz="3200" b="1" dirty="0" err="1">
                <a:solidFill>
                  <a:schemeClr val="accent1"/>
                </a:solidFill>
              </a:rPr>
              <a:t>hypothesis</a:t>
            </a:r>
            <a:r>
              <a:rPr lang="it-IT" sz="3200" b="1" dirty="0">
                <a:solidFill>
                  <a:schemeClr val="accent1"/>
                </a:solidFill>
              </a:rPr>
              <a:t>: </a:t>
            </a:r>
            <a:r>
              <a:rPr lang="it-IT" sz="3200" dirty="0">
                <a:solidFill>
                  <a:schemeClr val="accent1"/>
                </a:solidFill>
              </a:rPr>
              <a:t>The </a:t>
            </a:r>
            <a:r>
              <a:rPr lang="it-IT" sz="3200" dirty="0" err="1">
                <a:solidFill>
                  <a:schemeClr val="accent1"/>
                </a:solidFill>
              </a:rPr>
              <a:t>proposal</a:t>
            </a:r>
            <a:r>
              <a:rPr lang="it-IT" sz="3200" dirty="0">
                <a:solidFill>
                  <a:schemeClr val="accent1"/>
                </a:solidFill>
              </a:rPr>
              <a:t> </a:t>
            </a:r>
            <a:r>
              <a:rPr lang="it-IT" sz="3200" dirty="0" err="1">
                <a:solidFill>
                  <a:schemeClr val="accent1"/>
                </a:solidFill>
              </a:rPr>
              <a:t>interface</a:t>
            </a:r>
            <a:r>
              <a:rPr lang="it-IT" sz="3200" dirty="0">
                <a:solidFill>
                  <a:schemeClr val="accent1"/>
                </a:solidFill>
              </a:rPr>
              <a:t> layout reduce the time to </a:t>
            </a:r>
            <a:r>
              <a:rPr lang="it-IT" sz="3200" dirty="0" err="1">
                <a:solidFill>
                  <a:schemeClr val="accent1"/>
                </a:solidFill>
              </a:rPr>
              <a:t>perform</a:t>
            </a:r>
            <a:r>
              <a:rPr lang="it-IT" sz="3200" dirty="0">
                <a:solidFill>
                  <a:schemeClr val="accent1"/>
                </a:solidFill>
              </a:rPr>
              <a:t> the task</a:t>
            </a:r>
          </a:p>
          <a:p>
            <a:endParaRPr lang="it-IT" sz="3200" dirty="0">
              <a:solidFill>
                <a:schemeClr val="accent1"/>
              </a:solidFill>
            </a:endParaRPr>
          </a:p>
          <a:p>
            <a:pPr marL="571500" indent="-571500">
              <a:buFont typeface="Arial" panose="020B0604020202020204" pitchFamily="34" charset="0"/>
              <a:buChar char="•"/>
            </a:pPr>
            <a:r>
              <a:rPr lang="it-IT" sz="3200" b="1" dirty="0" err="1">
                <a:solidFill>
                  <a:schemeClr val="accent1"/>
                </a:solidFill>
              </a:rPr>
              <a:t>Null</a:t>
            </a:r>
            <a:r>
              <a:rPr lang="it-IT" sz="3200" b="1" dirty="0">
                <a:solidFill>
                  <a:schemeClr val="accent1"/>
                </a:solidFill>
              </a:rPr>
              <a:t> </a:t>
            </a:r>
            <a:r>
              <a:rPr lang="it-IT" sz="3200" b="1" dirty="0" err="1">
                <a:solidFill>
                  <a:schemeClr val="accent1"/>
                </a:solidFill>
              </a:rPr>
              <a:t>hypothesis</a:t>
            </a:r>
            <a:r>
              <a:rPr lang="it-IT" sz="3200" dirty="0">
                <a:solidFill>
                  <a:schemeClr val="accent1"/>
                </a:solidFill>
              </a:rPr>
              <a:t>: </a:t>
            </a:r>
            <a:r>
              <a:rPr lang="it-IT" sz="3200" dirty="0" err="1">
                <a:solidFill>
                  <a:schemeClr val="accent1"/>
                </a:solidFill>
              </a:rPr>
              <a:t>There</a:t>
            </a:r>
            <a:r>
              <a:rPr lang="it-IT" sz="3200" dirty="0">
                <a:solidFill>
                  <a:schemeClr val="accent1"/>
                </a:solidFill>
              </a:rPr>
              <a:t> </a:t>
            </a:r>
            <a:r>
              <a:rPr lang="it-IT" sz="3200" dirty="0" err="1">
                <a:solidFill>
                  <a:schemeClr val="accent1"/>
                </a:solidFill>
              </a:rPr>
              <a:t>aren’t</a:t>
            </a:r>
            <a:r>
              <a:rPr lang="it-IT" sz="3200" dirty="0">
                <a:solidFill>
                  <a:schemeClr val="accent1"/>
                </a:solidFill>
              </a:rPr>
              <a:t> </a:t>
            </a:r>
            <a:r>
              <a:rPr lang="it-IT" sz="3200" dirty="0" err="1">
                <a:solidFill>
                  <a:schemeClr val="accent1"/>
                </a:solidFill>
              </a:rPr>
              <a:t>differences</a:t>
            </a:r>
            <a:r>
              <a:rPr lang="it-IT" sz="3200" dirty="0">
                <a:solidFill>
                  <a:schemeClr val="accent1"/>
                </a:solidFill>
              </a:rPr>
              <a:t> </a:t>
            </a:r>
            <a:r>
              <a:rPr lang="it-IT" sz="3200" dirty="0" err="1">
                <a:solidFill>
                  <a:schemeClr val="accent1"/>
                </a:solidFill>
              </a:rPr>
              <a:t>between</a:t>
            </a:r>
            <a:r>
              <a:rPr lang="it-IT" sz="3200" dirty="0">
                <a:solidFill>
                  <a:schemeClr val="accent1"/>
                </a:solidFill>
              </a:rPr>
              <a:t> the </a:t>
            </a:r>
            <a:r>
              <a:rPr lang="it-IT" sz="3200" dirty="0" err="1">
                <a:solidFill>
                  <a:schemeClr val="accent1"/>
                </a:solidFill>
              </a:rPr>
              <a:t>two</a:t>
            </a:r>
            <a:r>
              <a:rPr lang="it-IT" sz="3200" dirty="0">
                <a:solidFill>
                  <a:schemeClr val="accent1"/>
                </a:solidFill>
              </a:rPr>
              <a:t> layout </a:t>
            </a:r>
            <a:r>
              <a:rPr lang="it-IT" sz="3200" dirty="0" err="1">
                <a:solidFill>
                  <a:schemeClr val="accent1"/>
                </a:solidFill>
              </a:rPr>
              <a:t>interfaces</a:t>
            </a:r>
            <a:endParaRPr lang="it-IT" sz="3200" dirty="0">
              <a:solidFill>
                <a:schemeClr val="accent1"/>
              </a:solidFill>
            </a:endParaRPr>
          </a:p>
          <a:p>
            <a:endParaRPr lang="it-IT" sz="3200" dirty="0">
              <a:solidFill>
                <a:schemeClr val="accent1"/>
              </a:solidFill>
            </a:endParaRPr>
          </a:p>
          <a:p>
            <a:r>
              <a:rPr lang="it-IT" sz="3200" b="1" dirty="0">
                <a:solidFill>
                  <a:schemeClr val="accent1"/>
                </a:solidFill>
              </a:rPr>
              <a:t>Analysis of data</a:t>
            </a:r>
          </a:p>
          <a:p>
            <a:r>
              <a:rPr lang="it-IT" sz="3200" dirty="0" err="1">
                <a:solidFill>
                  <a:schemeClr val="accent1"/>
                </a:solidFill>
              </a:rPr>
              <a:t>Having</a:t>
            </a:r>
            <a:r>
              <a:rPr lang="it-IT" sz="3200" dirty="0">
                <a:solidFill>
                  <a:schemeClr val="accent1"/>
                </a:solidFill>
              </a:rPr>
              <a:t> F&gt;</a:t>
            </a:r>
            <a:r>
              <a:rPr lang="it-IT" sz="3200" dirty="0" err="1">
                <a:solidFill>
                  <a:schemeClr val="accent1"/>
                </a:solidFill>
              </a:rPr>
              <a:t>Fcrit</a:t>
            </a:r>
            <a:r>
              <a:rPr lang="it-IT" sz="3200" dirty="0">
                <a:solidFill>
                  <a:schemeClr val="accent1"/>
                </a:solidFill>
              </a:rPr>
              <a:t> (17.3028&gt;4.7472) the </a:t>
            </a:r>
            <a:r>
              <a:rPr lang="it-IT" sz="3200" dirty="0" err="1">
                <a:solidFill>
                  <a:schemeClr val="accent1"/>
                </a:solidFill>
              </a:rPr>
              <a:t>null</a:t>
            </a:r>
            <a:r>
              <a:rPr lang="it-IT" sz="3200" dirty="0">
                <a:solidFill>
                  <a:schemeClr val="accent1"/>
                </a:solidFill>
              </a:rPr>
              <a:t> </a:t>
            </a:r>
            <a:r>
              <a:rPr lang="it-IT" sz="3200" dirty="0" err="1">
                <a:solidFill>
                  <a:schemeClr val="accent1"/>
                </a:solidFill>
              </a:rPr>
              <a:t>hypothesis</a:t>
            </a:r>
            <a:r>
              <a:rPr lang="it-IT" sz="3200" dirty="0">
                <a:solidFill>
                  <a:schemeClr val="accent1"/>
                </a:solidFill>
              </a:rPr>
              <a:t> can be </a:t>
            </a:r>
            <a:r>
              <a:rPr lang="it-IT" sz="3200" dirty="0" err="1">
                <a:solidFill>
                  <a:schemeClr val="accent1"/>
                </a:solidFill>
              </a:rPr>
              <a:t>rejected</a:t>
            </a:r>
            <a:r>
              <a:rPr lang="it-IT" sz="3200" dirty="0">
                <a:solidFill>
                  <a:schemeClr val="accent1"/>
                </a:solidFill>
              </a:rPr>
              <a:t>. </a:t>
            </a:r>
            <a:r>
              <a:rPr lang="it-IT" sz="3200" dirty="0" err="1">
                <a:solidFill>
                  <a:schemeClr val="accent1"/>
                </a:solidFill>
              </a:rPr>
              <a:t>Considering</a:t>
            </a:r>
            <a:r>
              <a:rPr lang="it-IT" sz="3200" dirty="0">
                <a:solidFill>
                  <a:schemeClr val="accent1"/>
                </a:solidFill>
              </a:rPr>
              <a:t> the time </a:t>
            </a:r>
            <a:r>
              <a:rPr lang="it-IT" sz="3200" dirty="0" err="1">
                <a:solidFill>
                  <a:schemeClr val="accent1"/>
                </a:solidFill>
              </a:rPr>
              <a:t>average</a:t>
            </a:r>
            <a:r>
              <a:rPr lang="it-IT" sz="3200" dirty="0">
                <a:solidFill>
                  <a:schemeClr val="accent1"/>
                </a:solidFill>
              </a:rPr>
              <a:t> A(</a:t>
            </a:r>
            <a:r>
              <a:rPr lang="it-IT" sz="3200" dirty="0" err="1">
                <a:solidFill>
                  <a:schemeClr val="accent1"/>
                </a:solidFill>
              </a:rPr>
              <a:t>prev</a:t>
            </a:r>
            <a:r>
              <a:rPr lang="it-IT" sz="3200" dirty="0">
                <a:solidFill>
                  <a:schemeClr val="accent1"/>
                </a:solidFill>
              </a:rPr>
              <a:t>)&gt;A(</a:t>
            </a:r>
            <a:r>
              <a:rPr lang="it-IT" sz="3200" dirty="0" err="1">
                <a:solidFill>
                  <a:schemeClr val="accent1"/>
                </a:solidFill>
              </a:rPr>
              <a:t>prop</a:t>
            </a:r>
            <a:r>
              <a:rPr lang="it-IT" sz="3200" dirty="0">
                <a:solidFill>
                  <a:schemeClr val="accent1"/>
                </a:solidFill>
              </a:rPr>
              <a:t>) (36&gt;18,85) </a:t>
            </a:r>
            <a:r>
              <a:rPr lang="it-IT" sz="3200" b="1" dirty="0">
                <a:solidFill>
                  <a:schemeClr val="accent6"/>
                </a:solidFill>
              </a:rPr>
              <a:t>the </a:t>
            </a:r>
            <a:r>
              <a:rPr lang="it-IT" sz="3200" b="1" dirty="0" err="1">
                <a:solidFill>
                  <a:schemeClr val="accent6"/>
                </a:solidFill>
              </a:rPr>
              <a:t>proposal</a:t>
            </a:r>
            <a:r>
              <a:rPr lang="it-IT" sz="3200" b="1" dirty="0">
                <a:solidFill>
                  <a:schemeClr val="accent6"/>
                </a:solidFill>
              </a:rPr>
              <a:t> layout </a:t>
            </a:r>
            <a:r>
              <a:rPr lang="it-IT" sz="3200" b="1" dirty="0" err="1">
                <a:solidFill>
                  <a:schemeClr val="accent6"/>
                </a:solidFill>
              </a:rPr>
              <a:t>reduces</a:t>
            </a:r>
            <a:r>
              <a:rPr lang="it-IT" sz="3200" b="1" dirty="0">
                <a:solidFill>
                  <a:schemeClr val="accent6"/>
                </a:solidFill>
              </a:rPr>
              <a:t> the time to </a:t>
            </a:r>
            <a:r>
              <a:rPr lang="it-IT" sz="3200" b="1" dirty="0" err="1">
                <a:solidFill>
                  <a:schemeClr val="accent6"/>
                </a:solidFill>
              </a:rPr>
              <a:t>perform</a:t>
            </a:r>
            <a:r>
              <a:rPr lang="it-IT" sz="3200" b="1" dirty="0">
                <a:solidFill>
                  <a:schemeClr val="accent6"/>
                </a:solidFill>
              </a:rPr>
              <a:t> the task</a:t>
            </a:r>
            <a:r>
              <a:rPr lang="it-IT" sz="3200" dirty="0">
                <a:solidFill>
                  <a:schemeClr val="accent1"/>
                </a:solidFill>
              </a:rPr>
              <a:t>.</a:t>
            </a:r>
          </a:p>
          <a:p>
            <a:endParaRPr lang="it-IT" dirty="0"/>
          </a:p>
        </p:txBody>
      </p:sp>
      <p:pic>
        <p:nvPicPr>
          <p:cNvPr id="5" name="Immagine 4" descr="Immagine che contiene screenshot&#10;&#10;Descrizione generata automaticamente">
            <a:extLst>
              <a:ext uri="{FF2B5EF4-FFF2-40B4-BE49-F238E27FC236}">
                <a16:creationId xmlns:a16="http://schemas.microsoft.com/office/drawing/2014/main" id="{451BA9ED-5581-44E6-9E0B-4498E6CDF8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77507" y="2497407"/>
            <a:ext cx="4671270" cy="9158839"/>
          </a:xfrm>
          <a:prstGeom prst="rect">
            <a:avLst/>
          </a:prstGeom>
        </p:spPr>
      </p:pic>
      <p:pic>
        <p:nvPicPr>
          <p:cNvPr id="9" name="Immagine 8" descr="Immagine che contiene screenshot&#10;&#10;Descrizione generata automaticamente">
            <a:extLst>
              <a:ext uri="{FF2B5EF4-FFF2-40B4-BE49-F238E27FC236}">
                <a16:creationId xmlns:a16="http://schemas.microsoft.com/office/drawing/2014/main" id="{665AE59B-EA17-421C-8670-790B9453DF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1109" y="2497408"/>
            <a:ext cx="4651483" cy="9158838"/>
          </a:xfrm>
          <a:prstGeom prst="rect">
            <a:avLst/>
          </a:prstGeom>
        </p:spPr>
      </p:pic>
      <p:sp>
        <p:nvSpPr>
          <p:cNvPr id="11" name="CasellaDiTesto 10">
            <a:extLst>
              <a:ext uri="{FF2B5EF4-FFF2-40B4-BE49-F238E27FC236}">
                <a16:creationId xmlns:a16="http://schemas.microsoft.com/office/drawing/2014/main" id="{8E2F278E-54DD-4513-9905-0E049C1A966D}"/>
              </a:ext>
            </a:extLst>
          </p:cNvPr>
          <p:cNvSpPr txBox="1"/>
          <p:nvPr/>
        </p:nvSpPr>
        <p:spPr>
          <a:xfrm>
            <a:off x="1782621" y="11656246"/>
            <a:ext cx="3388457" cy="646331"/>
          </a:xfrm>
          <a:prstGeom prst="rect">
            <a:avLst/>
          </a:prstGeom>
          <a:noFill/>
        </p:spPr>
        <p:txBody>
          <a:bodyPr wrap="square" rtlCol="0">
            <a:spAutoFit/>
          </a:bodyPr>
          <a:lstStyle/>
          <a:p>
            <a:pPr algn="ctr"/>
            <a:r>
              <a:rPr lang="it-IT" dirty="0"/>
              <a:t>PREVIOUS</a:t>
            </a:r>
          </a:p>
        </p:txBody>
      </p:sp>
      <p:sp>
        <p:nvSpPr>
          <p:cNvPr id="14" name="CasellaDiTesto 13">
            <a:extLst>
              <a:ext uri="{FF2B5EF4-FFF2-40B4-BE49-F238E27FC236}">
                <a16:creationId xmlns:a16="http://schemas.microsoft.com/office/drawing/2014/main" id="{845D0076-F5B5-4DF4-9F9E-2580874F823E}"/>
              </a:ext>
            </a:extLst>
          </p:cNvPr>
          <p:cNvSpPr txBox="1"/>
          <p:nvPr/>
        </p:nvSpPr>
        <p:spPr>
          <a:xfrm>
            <a:off x="9202128" y="11656245"/>
            <a:ext cx="3388457" cy="646331"/>
          </a:xfrm>
          <a:prstGeom prst="rect">
            <a:avLst/>
          </a:prstGeom>
          <a:noFill/>
        </p:spPr>
        <p:txBody>
          <a:bodyPr wrap="square" rtlCol="0">
            <a:spAutoFit/>
          </a:bodyPr>
          <a:lstStyle/>
          <a:p>
            <a:pPr algn="ctr"/>
            <a:r>
              <a:rPr lang="it-IT" dirty="0"/>
              <a:t>PROPOSAL</a:t>
            </a:r>
          </a:p>
        </p:txBody>
      </p:sp>
      <p:sp>
        <p:nvSpPr>
          <p:cNvPr id="15" name="Rectangle 64">
            <a:extLst>
              <a:ext uri="{FF2B5EF4-FFF2-40B4-BE49-F238E27FC236}">
                <a16:creationId xmlns:a16="http://schemas.microsoft.com/office/drawing/2014/main" id="{DF817E7D-917F-465D-AD04-3C2927B4AB58}"/>
              </a:ext>
            </a:extLst>
          </p:cNvPr>
          <p:cNvSpPr/>
          <p:nvPr/>
        </p:nvSpPr>
        <p:spPr>
          <a:xfrm flipV="1">
            <a:off x="6195884" y="1649060"/>
            <a:ext cx="12162453"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2432085927"/>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0" y="124522"/>
            <a:ext cx="24377650"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Final product</a:t>
            </a:r>
          </a:p>
        </p:txBody>
      </p:sp>
      <p:pic>
        <p:nvPicPr>
          <p:cNvPr id="3" name="Immagine 2" descr="Immagine che contiene screenshot&#10;&#10;Descrizione generata automaticamente">
            <a:extLst>
              <a:ext uri="{FF2B5EF4-FFF2-40B4-BE49-F238E27FC236}">
                <a16:creationId xmlns:a16="http://schemas.microsoft.com/office/drawing/2014/main" id="{D2245CCB-C30C-48E2-BAB1-1AAE2A35C35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50338" y="3109987"/>
            <a:ext cx="3999439" cy="8221069"/>
          </a:xfrm>
          <a:prstGeom prst="rect">
            <a:avLst/>
          </a:prstGeom>
        </p:spPr>
      </p:pic>
      <p:pic>
        <p:nvPicPr>
          <p:cNvPr id="5" name="Immagine 4" descr="Immagine che contiene screenshot&#10;&#10;Descrizione generata automaticamente">
            <a:extLst>
              <a:ext uri="{FF2B5EF4-FFF2-40B4-BE49-F238E27FC236}">
                <a16:creationId xmlns:a16="http://schemas.microsoft.com/office/drawing/2014/main" id="{EE56B9AB-338C-4349-83B7-8FDE815957D4}"/>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0134193" y="3109986"/>
            <a:ext cx="3999439" cy="8221069"/>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6B0E3193-75BC-467C-8290-BE2844446200}"/>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4438674" y="3109985"/>
            <a:ext cx="3999439" cy="8221068"/>
          </a:xfrm>
          <a:prstGeom prst="rect">
            <a:avLst/>
          </a:prstGeom>
        </p:spPr>
      </p:pic>
      <p:sp>
        <p:nvSpPr>
          <p:cNvPr id="14" name="Rectangle 64">
            <a:extLst>
              <a:ext uri="{FF2B5EF4-FFF2-40B4-BE49-F238E27FC236}">
                <a16:creationId xmlns:a16="http://schemas.microsoft.com/office/drawing/2014/main" id="{D514C298-A0CC-452B-B4C5-63C88B2FB3C5}"/>
              </a:ext>
            </a:extLst>
          </p:cNvPr>
          <p:cNvSpPr/>
          <p:nvPr/>
        </p:nvSpPr>
        <p:spPr>
          <a:xfrm flipV="1">
            <a:off x="9069193" y="1375729"/>
            <a:ext cx="644043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4" name="Immagine 3" descr="Immagine che contiene screenshot&#10;&#10;Descrizione generata automaticamente">
            <a:extLst>
              <a:ext uri="{FF2B5EF4-FFF2-40B4-BE49-F238E27FC236}">
                <a16:creationId xmlns:a16="http://schemas.microsoft.com/office/drawing/2014/main" id="{F4348225-F3C1-44E0-9B67-39FAC6327E55}"/>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8934252" y="3109986"/>
            <a:ext cx="3999440" cy="8221070"/>
          </a:xfrm>
          <a:prstGeom prst="rect">
            <a:avLst/>
          </a:prstGeom>
        </p:spPr>
      </p:pic>
      <p:pic>
        <p:nvPicPr>
          <p:cNvPr id="6" name="Immagine 5" descr="Immagine che contiene screenshot&#10;&#10;Descrizione generata automaticamente">
            <a:extLst>
              <a:ext uri="{FF2B5EF4-FFF2-40B4-BE49-F238E27FC236}">
                <a16:creationId xmlns:a16="http://schemas.microsoft.com/office/drawing/2014/main" id="{27424C82-E5B6-4E71-942C-A0D5350B49A8}"/>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5844108" y="3109987"/>
            <a:ext cx="3999439" cy="8221069"/>
          </a:xfrm>
          <a:prstGeom prst="rect">
            <a:avLst/>
          </a:prstGeom>
        </p:spPr>
      </p:pic>
    </p:spTree>
    <p:extLst>
      <p:ext uri="{BB962C8B-B14F-4D97-AF65-F5344CB8AC3E}">
        <p14:creationId xmlns:p14="http://schemas.microsoft.com/office/powerpoint/2010/main" val="1750590935"/>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0" y="124522"/>
            <a:ext cx="24377650"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Final product</a:t>
            </a:r>
          </a:p>
        </p:txBody>
      </p:sp>
      <p:pic>
        <p:nvPicPr>
          <p:cNvPr id="4" name="Immagine 3" descr="Immagine che contiene screenshot&#10;&#10;Descrizione generata automaticamente">
            <a:extLst>
              <a:ext uri="{FF2B5EF4-FFF2-40B4-BE49-F238E27FC236}">
                <a16:creationId xmlns:a16="http://schemas.microsoft.com/office/drawing/2014/main" id="{1D5B23AE-5275-4B84-86B0-F1AF7692D53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32808" y="2982109"/>
            <a:ext cx="3999439" cy="8221068"/>
          </a:xfrm>
          <a:prstGeom prst="rect">
            <a:avLst/>
          </a:prstGeom>
        </p:spPr>
      </p:pic>
      <p:pic>
        <p:nvPicPr>
          <p:cNvPr id="12" name="Immagine 11" descr="Immagine che contiene screenshot&#10;&#10;Descrizione generata automaticamente">
            <a:extLst>
              <a:ext uri="{FF2B5EF4-FFF2-40B4-BE49-F238E27FC236}">
                <a16:creationId xmlns:a16="http://schemas.microsoft.com/office/drawing/2014/main" id="{C0A71034-7965-4DE3-B0D5-60E800A69240}"/>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19201" y="2982109"/>
            <a:ext cx="3999439" cy="8221068"/>
          </a:xfrm>
          <a:prstGeom prst="rect">
            <a:avLst/>
          </a:prstGeom>
        </p:spPr>
      </p:pic>
      <p:pic>
        <p:nvPicPr>
          <p:cNvPr id="17" name="Immagine 16" descr="Immagine che contiene screenshot&#10;&#10;Descrizione generata automaticamente">
            <a:extLst>
              <a:ext uri="{FF2B5EF4-FFF2-40B4-BE49-F238E27FC236}">
                <a16:creationId xmlns:a16="http://schemas.microsoft.com/office/drawing/2014/main" id="{1EE3B4AB-34AD-48A3-9FE8-4698526B32E8}"/>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3991987" y="2982109"/>
            <a:ext cx="3999439" cy="8221069"/>
          </a:xfrm>
          <a:prstGeom prst="rect">
            <a:avLst/>
          </a:prstGeom>
        </p:spPr>
      </p:pic>
      <p:sp>
        <p:nvSpPr>
          <p:cNvPr id="23" name="Rectangle 64">
            <a:extLst>
              <a:ext uri="{FF2B5EF4-FFF2-40B4-BE49-F238E27FC236}">
                <a16:creationId xmlns:a16="http://schemas.microsoft.com/office/drawing/2014/main" id="{14D7BD4E-BD30-443F-B1F1-130328025FEC}"/>
              </a:ext>
            </a:extLst>
          </p:cNvPr>
          <p:cNvSpPr/>
          <p:nvPr/>
        </p:nvSpPr>
        <p:spPr>
          <a:xfrm flipV="1">
            <a:off x="9069193" y="1375729"/>
            <a:ext cx="644043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5" name="Immagine 4" descr="Immagine che contiene screenshot&#10;&#10;Descrizione generata automaticamente">
            <a:extLst>
              <a:ext uri="{FF2B5EF4-FFF2-40B4-BE49-F238E27FC236}">
                <a16:creationId xmlns:a16="http://schemas.microsoft.com/office/drawing/2014/main" id="{B052FA1F-8807-489B-832C-DD129FF2790F}"/>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8278381" y="2982109"/>
            <a:ext cx="3999440" cy="8221071"/>
          </a:xfrm>
          <a:prstGeom prst="rect">
            <a:avLst/>
          </a:prstGeom>
        </p:spPr>
      </p:pic>
      <p:pic>
        <p:nvPicPr>
          <p:cNvPr id="8" name="Immagine 7" descr="Immagine che contiene screenshot&#10;&#10;Descrizione generata automaticamente">
            <a:extLst>
              <a:ext uri="{FF2B5EF4-FFF2-40B4-BE49-F238E27FC236}">
                <a16:creationId xmlns:a16="http://schemas.microsoft.com/office/drawing/2014/main" id="{E68FC714-3A71-4D27-ABA6-D530676D78E5}"/>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9705594" y="2982109"/>
            <a:ext cx="3999440" cy="8221071"/>
          </a:xfrm>
          <a:prstGeom prst="rect">
            <a:avLst/>
          </a:prstGeom>
        </p:spPr>
      </p:pic>
    </p:spTree>
    <p:extLst>
      <p:ext uri="{BB962C8B-B14F-4D97-AF65-F5344CB8AC3E}">
        <p14:creationId xmlns:p14="http://schemas.microsoft.com/office/powerpoint/2010/main" val="35773801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0" y="124522"/>
            <a:ext cx="24377650"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Final product</a:t>
            </a:r>
          </a:p>
        </p:txBody>
      </p:sp>
      <p:sp>
        <p:nvSpPr>
          <p:cNvPr id="7" name="Rectangle 64">
            <a:extLst>
              <a:ext uri="{FF2B5EF4-FFF2-40B4-BE49-F238E27FC236}">
                <a16:creationId xmlns:a16="http://schemas.microsoft.com/office/drawing/2014/main" id="{4AE3C565-E811-4A24-BA92-39108338C5E3}"/>
              </a:ext>
            </a:extLst>
          </p:cNvPr>
          <p:cNvSpPr/>
          <p:nvPr/>
        </p:nvSpPr>
        <p:spPr>
          <a:xfrm flipV="1">
            <a:off x="9069193" y="1375729"/>
            <a:ext cx="644043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2" name="Immagine 11" descr="Immagine che contiene screenshot&#10;&#10;Descrizione generata automaticamente">
            <a:extLst>
              <a:ext uri="{FF2B5EF4-FFF2-40B4-BE49-F238E27FC236}">
                <a16:creationId xmlns:a16="http://schemas.microsoft.com/office/drawing/2014/main" id="{2CD3FF49-F5D9-4BEC-9E2F-7CC0DC8BF341}"/>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876447" y="2771399"/>
            <a:ext cx="4007153" cy="8236925"/>
          </a:xfrm>
          <a:prstGeom prst="rect">
            <a:avLst/>
          </a:prstGeom>
        </p:spPr>
      </p:pic>
      <p:pic>
        <p:nvPicPr>
          <p:cNvPr id="14" name="Immagine 13" descr="Immagine che contiene screenshot&#10;&#10;Descrizione generata automaticamente">
            <a:extLst>
              <a:ext uri="{FF2B5EF4-FFF2-40B4-BE49-F238E27FC236}">
                <a16:creationId xmlns:a16="http://schemas.microsoft.com/office/drawing/2014/main" id="{A043B101-10FB-4206-87A0-A534071E572F}"/>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5405849" y="2771400"/>
            <a:ext cx="4007154" cy="8236925"/>
          </a:xfrm>
          <a:prstGeom prst="rect">
            <a:avLst/>
          </a:prstGeom>
        </p:spPr>
      </p:pic>
      <p:pic>
        <p:nvPicPr>
          <p:cNvPr id="23" name="Immagine 22" descr="Immagine che contiene screenshot&#10;&#10;Descrizione generata automaticamente">
            <a:extLst>
              <a:ext uri="{FF2B5EF4-FFF2-40B4-BE49-F238E27FC236}">
                <a16:creationId xmlns:a16="http://schemas.microsoft.com/office/drawing/2014/main" id="{7B426A7B-CA97-4152-9EED-895C2BCBCA53}"/>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4343077" y="2771400"/>
            <a:ext cx="4007154" cy="8236927"/>
          </a:xfrm>
          <a:prstGeom prst="rect">
            <a:avLst/>
          </a:prstGeom>
        </p:spPr>
      </p:pic>
      <p:pic>
        <p:nvPicPr>
          <p:cNvPr id="4" name="Immagine 3" descr="Immagine che contiene screenshot&#10;&#10;Descrizione generata automaticamente">
            <a:extLst>
              <a:ext uri="{FF2B5EF4-FFF2-40B4-BE49-F238E27FC236}">
                <a16:creationId xmlns:a16="http://schemas.microsoft.com/office/drawing/2014/main" id="{5764DB1A-C128-45F1-BE8D-E1B3E239F68E}"/>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8742200" y="2739536"/>
            <a:ext cx="4092729" cy="8412831"/>
          </a:xfrm>
          <a:prstGeom prst="rect">
            <a:avLst/>
          </a:prstGeom>
        </p:spPr>
      </p:pic>
      <p:pic>
        <p:nvPicPr>
          <p:cNvPr id="5" name="Immagine 4" descr="Immagine che contiene screenshot&#10;&#10;Descrizione generata automaticamente">
            <a:extLst>
              <a:ext uri="{FF2B5EF4-FFF2-40B4-BE49-F238E27FC236}">
                <a16:creationId xmlns:a16="http://schemas.microsoft.com/office/drawing/2014/main" id="{E3B8B391-6508-44A0-BFF9-FD087E00CED4}"/>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849675" y="2739536"/>
            <a:ext cx="4092730" cy="8412833"/>
          </a:xfrm>
          <a:prstGeom prst="rect">
            <a:avLst/>
          </a:prstGeom>
        </p:spPr>
      </p:pic>
    </p:spTree>
    <p:extLst>
      <p:ext uri="{BB962C8B-B14F-4D97-AF65-F5344CB8AC3E}">
        <p14:creationId xmlns:p14="http://schemas.microsoft.com/office/powerpoint/2010/main" val="1585496489"/>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Rectangle 64">
            <a:extLst>
              <a:ext uri="{FF2B5EF4-FFF2-40B4-BE49-F238E27FC236}">
                <a16:creationId xmlns:a16="http://schemas.microsoft.com/office/drawing/2014/main" id="{C1FE9815-2987-564B-AE7F-E3419C87854B}"/>
              </a:ext>
            </a:extLst>
          </p:cNvPr>
          <p:cNvSpPr/>
          <p:nvPr/>
        </p:nvSpPr>
        <p:spPr>
          <a:xfrm flipV="1">
            <a:off x="9087208" y="1826196"/>
            <a:ext cx="631287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68" name="TextBox 67">
            <a:extLst>
              <a:ext uri="{FF2B5EF4-FFF2-40B4-BE49-F238E27FC236}">
                <a16:creationId xmlns:a16="http://schemas.microsoft.com/office/drawing/2014/main" id="{49EE461F-6FE3-F34B-A1D8-65C934899444}"/>
              </a:ext>
            </a:extLst>
          </p:cNvPr>
          <p:cNvSpPr txBox="1"/>
          <p:nvPr/>
        </p:nvSpPr>
        <p:spPr>
          <a:xfrm>
            <a:off x="8731488" y="564083"/>
            <a:ext cx="6989149"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rPr>
              <a:t>Future work</a:t>
            </a:r>
          </a:p>
        </p:txBody>
      </p:sp>
      <p:sp>
        <p:nvSpPr>
          <p:cNvPr id="13" name="Text Placeholder 20">
            <a:extLst>
              <a:ext uri="{FF2B5EF4-FFF2-40B4-BE49-F238E27FC236}">
                <a16:creationId xmlns:a16="http://schemas.microsoft.com/office/drawing/2014/main" id="{BEE91964-A1FA-4C9A-966A-888C09037AA9}"/>
              </a:ext>
            </a:extLst>
          </p:cNvPr>
          <p:cNvSpPr txBox="1">
            <a:spLocks/>
          </p:cNvSpPr>
          <p:nvPr/>
        </p:nvSpPr>
        <p:spPr>
          <a:xfrm>
            <a:off x="1933258" y="4455537"/>
            <a:ext cx="2156484" cy="1630047"/>
          </a:xfrm>
          <a:prstGeom prst="rect">
            <a:avLst/>
          </a:prstGeom>
          <a:noFill/>
        </p:spPr>
        <p:txBody>
          <a:bodyPr wrap="square" lIns="0" tIns="191950" rIns="0" bIns="191950" anchor="ctr"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3330" b="0" dirty="0">
                <a:solidFill>
                  <a:schemeClr val="accent1">
                    <a:lumMod val="50000"/>
                    <a:lumOff val="50000"/>
                  </a:schemeClr>
                </a:solidFill>
                <a:latin typeface="Raleway Light" charset="0"/>
                <a:ea typeface="Raleway Light" charset="0"/>
                <a:cs typeface="Raleway Light" charset="0"/>
              </a:rPr>
              <a:t>01</a:t>
            </a:r>
          </a:p>
        </p:txBody>
      </p:sp>
      <p:sp>
        <p:nvSpPr>
          <p:cNvPr id="14" name="Text Placeholder 20">
            <a:extLst>
              <a:ext uri="{FF2B5EF4-FFF2-40B4-BE49-F238E27FC236}">
                <a16:creationId xmlns:a16="http://schemas.microsoft.com/office/drawing/2014/main" id="{4860BE90-D587-41F1-8F44-C213055FCF20}"/>
              </a:ext>
            </a:extLst>
          </p:cNvPr>
          <p:cNvSpPr txBox="1">
            <a:spLocks/>
          </p:cNvSpPr>
          <p:nvPr/>
        </p:nvSpPr>
        <p:spPr>
          <a:xfrm>
            <a:off x="12990004" y="8193583"/>
            <a:ext cx="2156484" cy="1630047"/>
          </a:xfrm>
          <a:prstGeom prst="rect">
            <a:avLst/>
          </a:prstGeom>
          <a:noFill/>
        </p:spPr>
        <p:txBody>
          <a:bodyPr wrap="square" lIns="0" tIns="191950" rIns="0" bIns="191950" anchor="ctr"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3330" b="0" dirty="0">
                <a:solidFill>
                  <a:schemeClr val="accent2">
                    <a:lumMod val="60000"/>
                    <a:lumOff val="40000"/>
                  </a:schemeClr>
                </a:solidFill>
                <a:latin typeface="Raleway Light" charset="0"/>
                <a:ea typeface="Raleway Light" charset="0"/>
                <a:cs typeface="Raleway Light" charset="0"/>
              </a:rPr>
              <a:t>04</a:t>
            </a:r>
          </a:p>
        </p:txBody>
      </p:sp>
      <p:sp>
        <p:nvSpPr>
          <p:cNvPr id="15" name="Text Placeholder 20">
            <a:extLst>
              <a:ext uri="{FF2B5EF4-FFF2-40B4-BE49-F238E27FC236}">
                <a16:creationId xmlns:a16="http://schemas.microsoft.com/office/drawing/2014/main" id="{38B63A05-B01C-42D0-AF50-3E9349E2AD28}"/>
              </a:ext>
            </a:extLst>
          </p:cNvPr>
          <p:cNvSpPr txBox="1">
            <a:spLocks/>
          </p:cNvSpPr>
          <p:nvPr/>
        </p:nvSpPr>
        <p:spPr>
          <a:xfrm>
            <a:off x="12928119" y="4409276"/>
            <a:ext cx="2156484" cy="1630047"/>
          </a:xfrm>
          <a:prstGeom prst="rect">
            <a:avLst/>
          </a:prstGeom>
          <a:noFill/>
        </p:spPr>
        <p:txBody>
          <a:bodyPr wrap="square" lIns="0" tIns="191950" rIns="0" bIns="191950" anchor="ctr"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3330" b="0" dirty="0">
                <a:solidFill>
                  <a:schemeClr val="accent3"/>
                </a:solidFill>
                <a:latin typeface="Raleway Light" charset="0"/>
                <a:ea typeface="Raleway Light" charset="0"/>
                <a:cs typeface="Raleway Light" charset="0"/>
              </a:rPr>
              <a:t>02</a:t>
            </a:r>
          </a:p>
        </p:txBody>
      </p:sp>
      <p:sp>
        <p:nvSpPr>
          <p:cNvPr id="16" name="Text Placeholder 20">
            <a:extLst>
              <a:ext uri="{FF2B5EF4-FFF2-40B4-BE49-F238E27FC236}">
                <a16:creationId xmlns:a16="http://schemas.microsoft.com/office/drawing/2014/main" id="{5B92D1DF-720C-4479-80A1-8D4782940512}"/>
              </a:ext>
            </a:extLst>
          </p:cNvPr>
          <p:cNvSpPr txBox="1">
            <a:spLocks/>
          </p:cNvSpPr>
          <p:nvPr/>
        </p:nvSpPr>
        <p:spPr>
          <a:xfrm>
            <a:off x="1911308" y="8193584"/>
            <a:ext cx="2156484" cy="1630047"/>
          </a:xfrm>
          <a:prstGeom prst="rect">
            <a:avLst/>
          </a:prstGeom>
          <a:noFill/>
        </p:spPr>
        <p:txBody>
          <a:bodyPr wrap="square" lIns="0" tIns="191950" rIns="0" bIns="191950" anchor="ctr"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pPr algn="ctr"/>
            <a:r>
              <a:rPr lang="en-US" sz="13330" b="0" dirty="0">
                <a:solidFill>
                  <a:schemeClr val="accent6"/>
                </a:solidFill>
                <a:latin typeface="Raleway Light" charset="0"/>
                <a:ea typeface="Raleway Light" charset="0"/>
                <a:cs typeface="Raleway Light" charset="0"/>
              </a:rPr>
              <a:t>03</a:t>
            </a:r>
          </a:p>
        </p:txBody>
      </p:sp>
      <p:sp>
        <p:nvSpPr>
          <p:cNvPr id="18" name="Text Placeholder 20">
            <a:extLst>
              <a:ext uri="{FF2B5EF4-FFF2-40B4-BE49-F238E27FC236}">
                <a16:creationId xmlns:a16="http://schemas.microsoft.com/office/drawing/2014/main" id="{948CDBB7-83BC-4028-99C9-950CB599403E}"/>
              </a:ext>
            </a:extLst>
          </p:cNvPr>
          <p:cNvSpPr txBox="1">
            <a:spLocks/>
          </p:cNvSpPr>
          <p:nvPr/>
        </p:nvSpPr>
        <p:spPr>
          <a:xfrm>
            <a:off x="4111691" y="4455537"/>
            <a:ext cx="8546473" cy="809933"/>
          </a:xfrm>
          <a:prstGeom prst="rect">
            <a:avLst/>
          </a:prstGeom>
          <a:noFill/>
        </p:spPr>
        <p:txBody>
          <a:bodyPr wrap="square" lIns="0" tIns="191950" rIns="0" bIns="19195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4000" dirty="0">
                <a:solidFill>
                  <a:schemeClr val="accent1">
                    <a:lumMod val="60000"/>
                    <a:lumOff val="40000"/>
                  </a:schemeClr>
                </a:solidFill>
              </a:rPr>
              <a:t>Adding new production processes</a:t>
            </a:r>
          </a:p>
        </p:txBody>
      </p:sp>
      <p:sp>
        <p:nvSpPr>
          <p:cNvPr id="19" name="Text Placeholder 20">
            <a:extLst>
              <a:ext uri="{FF2B5EF4-FFF2-40B4-BE49-F238E27FC236}">
                <a16:creationId xmlns:a16="http://schemas.microsoft.com/office/drawing/2014/main" id="{0A8FB691-1F9B-4642-951D-8DD91FBF1566}"/>
              </a:ext>
            </a:extLst>
          </p:cNvPr>
          <p:cNvSpPr txBox="1">
            <a:spLocks/>
          </p:cNvSpPr>
          <p:nvPr/>
        </p:nvSpPr>
        <p:spPr>
          <a:xfrm>
            <a:off x="15147475" y="8135310"/>
            <a:ext cx="7881136" cy="809933"/>
          </a:xfrm>
          <a:prstGeom prst="rect">
            <a:avLst/>
          </a:prstGeom>
          <a:noFill/>
        </p:spPr>
        <p:txBody>
          <a:bodyPr wrap="square" lIns="0" tIns="191950" rIns="0" bIns="19195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4000" dirty="0">
                <a:solidFill>
                  <a:srgbClr val="FFC000"/>
                </a:solidFill>
              </a:rPr>
              <a:t>Interface design</a:t>
            </a:r>
          </a:p>
        </p:txBody>
      </p:sp>
      <p:sp>
        <p:nvSpPr>
          <p:cNvPr id="20" name="Text Placeholder 20">
            <a:extLst>
              <a:ext uri="{FF2B5EF4-FFF2-40B4-BE49-F238E27FC236}">
                <a16:creationId xmlns:a16="http://schemas.microsoft.com/office/drawing/2014/main" id="{BA9E64F1-B59E-4C51-A021-A53F8D3FCFD4}"/>
              </a:ext>
            </a:extLst>
          </p:cNvPr>
          <p:cNvSpPr txBox="1">
            <a:spLocks/>
          </p:cNvSpPr>
          <p:nvPr/>
        </p:nvSpPr>
        <p:spPr>
          <a:xfrm>
            <a:off x="15062653" y="4409276"/>
            <a:ext cx="7881136" cy="809933"/>
          </a:xfrm>
          <a:prstGeom prst="rect">
            <a:avLst/>
          </a:prstGeom>
          <a:noFill/>
        </p:spPr>
        <p:txBody>
          <a:bodyPr wrap="square" lIns="0" tIns="191950" rIns="0" bIns="19195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4000" dirty="0" err="1">
                <a:solidFill>
                  <a:schemeClr val="bg2">
                    <a:lumMod val="50000"/>
                  </a:schemeClr>
                </a:solidFill>
              </a:rPr>
              <a:t>Qr</a:t>
            </a:r>
            <a:r>
              <a:rPr lang="en-US" sz="4000" dirty="0">
                <a:solidFill>
                  <a:schemeClr val="bg2">
                    <a:lumMod val="50000"/>
                  </a:schemeClr>
                </a:solidFill>
              </a:rPr>
              <a:t> code reader</a:t>
            </a:r>
          </a:p>
        </p:txBody>
      </p:sp>
      <p:sp>
        <p:nvSpPr>
          <p:cNvPr id="21" name="Text Placeholder 20">
            <a:extLst>
              <a:ext uri="{FF2B5EF4-FFF2-40B4-BE49-F238E27FC236}">
                <a16:creationId xmlns:a16="http://schemas.microsoft.com/office/drawing/2014/main" id="{54B74DC0-1178-4A6E-BC73-B715718BCDA6}"/>
              </a:ext>
            </a:extLst>
          </p:cNvPr>
          <p:cNvSpPr txBox="1">
            <a:spLocks/>
          </p:cNvSpPr>
          <p:nvPr/>
        </p:nvSpPr>
        <p:spPr>
          <a:xfrm>
            <a:off x="4111692" y="8117382"/>
            <a:ext cx="7881136" cy="809933"/>
          </a:xfrm>
          <a:prstGeom prst="rect">
            <a:avLst/>
          </a:prstGeom>
          <a:noFill/>
        </p:spPr>
        <p:txBody>
          <a:bodyPr wrap="square" lIns="0" tIns="191950" rIns="0" bIns="191950" anchor="t" anchorCtr="0">
            <a:noAutofit/>
          </a:bodyPr>
          <a:lstStyle>
            <a:lvl1pPr marL="0" indent="0" algn="l" defTabSz="685800" rtl="0" eaLnBrk="1" latinLnBrk="0" hangingPunct="1">
              <a:lnSpc>
                <a:spcPct val="90000"/>
              </a:lnSpc>
              <a:spcBef>
                <a:spcPts val="750"/>
              </a:spcBef>
              <a:buFont typeface="Arial"/>
              <a:buNone/>
              <a:defRPr sz="3500" b="1" i="0" kern="1200">
                <a:solidFill>
                  <a:srgbClr val="E8E7E9"/>
                </a:solidFill>
                <a:latin typeface="Raleway Black" charset="0"/>
                <a:ea typeface="Raleway Black" charset="0"/>
                <a:cs typeface="Raleway Black" charset="0"/>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a:lstStyle>
          <a:p>
            <a:r>
              <a:rPr lang="en-US" sz="4000" dirty="0">
                <a:solidFill>
                  <a:schemeClr val="accent6">
                    <a:lumMod val="75000"/>
                  </a:schemeClr>
                </a:solidFill>
              </a:rPr>
              <a:t>Differentiation of privileges</a:t>
            </a:r>
          </a:p>
        </p:txBody>
      </p:sp>
      <p:sp>
        <p:nvSpPr>
          <p:cNvPr id="5" name="CasellaDiTesto 4">
            <a:extLst>
              <a:ext uri="{FF2B5EF4-FFF2-40B4-BE49-F238E27FC236}">
                <a16:creationId xmlns:a16="http://schemas.microsoft.com/office/drawing/2014/main" id="{10247BC6-D740-4131-9642-9B5A12C34F53}"/>
              </a:ext>
            </a:extLst>
          </p:cNvPr>
          <p:cNvSpPr txBox="1"/>
          <p:nvPr/>
        </p:nvSpPr>
        <p:spPr>
          <a:xfrm>
            <a:off x="15062653" y="5198475"/>
            <a:ext cx="7452412" cy="954107"/>
          </a:xfrm>
          <a:prstGeom prst="rect">
            <a:avLst/>
          </a:prstGeom>
          <a:noFill/>
        </p:spPr>
        <p:txBody>
          <a:bodyPr wrap="square" rtlCol="0">
            <a:spAutoFit/>
          </a:bodyPr>
          <a:lstStyle/>
          <a:p>
            <a:r>
              <a:rPr lang="en-US" sz="2800" dirty="0">
                <a:solidFill>
                  <a:schemeClr val="accent1"/>
                </a:solidFill>
              </a:rPr>
              <a:t>Integration of the QR code reader to identify machines, platforms, etc</a:t>
            </a:r>
            <a:r>
              <a:rPr lang="en-US" sz="2800" dirty="0"/>
              <a:t>.</a:t>
            </a:r>
            <a:endParaRPr lang="it-IT" sz="2800" dirty="0">
              <a:solidFill>
                <a:schemeClr val="accent1"/>
              </a:solidFill>
            </a:endParaRPr>
          </a:p>
        </p:txBody>
      </p:sp>
      <p:sp>
        <p:nvSpPr>
          <p:cNvPr id="24" name="CasellaDiTesto 23">
            <a:extLst>
              <a:ext uri="{FF2B5EF4-FFF2-40B4-BE49-F238E27FC236}">
                <a16:creationId xmlns:a16="http://schemas.microsoft.com/office/drawing/2014/main" id="{8CBBD99F-4D3A-4E88-A2D6-BA277038A455}"/>
              </a:ext>
            </a:extLst>
          </p:cNvPr>
          <p:cNvSpPr txBox="1"/>
          <p:nvPr/>
        </p:nvSpPr>
        <p:spPr>
          <a:xfrm>
            <a:off x="15147475" y="8869523"/>
            <a:ext cx="7520828" cy="954107"/>
          </a:xfrm>
          <a:prstGeom prst="rect">
            <a:avLst/>
          </a:prstGeom>
          <a:noFill/>
        </p:spPr>
        <p:txBody>
          <a:bodyPr wrap="square" rtlCol="0">
            <a:spAutoFit/>
          </a:bodyPr>
          <a:lstStyle/>
          <a:p>
            <a:r>
              <a:rPr lang="en-US" sz="2800" dirty="0">
                <a:solidFill>
                  <a:schemeClr val="accent1"/>
                </a:solidFill>
              </a:rPr>
              <a:t>Graphics updates based on subsequent changes and new analyzes</a:t>
            </a:r>
            <a:endParaRPr lang="it-IT" sz="2800" dirty="0">
              <a:solidFill>
                <a:schemeClr val="accent1"/>
              </a:solidFill>
            </a:endParaRPr>
          </a:p>
        </p:txBody>
      </p:sp>
      <p:sp>
        <p:nvSpPr>
          <p:cNvPr id="25" name="CasellaDiTesto 24">
            <a:extLst>
              <a:ext uri="{FF2B5EF4-FFF2-40B4-BE49-F238E27FC236}">
                <a16:creationId xmlns:a16="http://schemas.microsoft.com/office/drawing/2014/main" id="{B2F4B075-7755-4BC5-9041-E07463EDC600}"/>
              </a:ext>
            </a:extLst>
          </p:cNvPr>
          <p:cNvSpPr txBox="1"/>
          <p:nvPr/>
        </p:nvSpPr>
        <p:spPr>
          <a:xfrm>
            <a:off x="4067792" y="5224300"/>
            <a:ext cx="7520828" cy="954107"/>
          </a:xfrm>
          <a:prstGeom prst="rect">
            <a:avLst/>
          </a:prstGeom>
          <a:noFill/>
        </p:spPr>
        <p:txBody>
          <a:bodyPr wrap="square" rtlCol="0">
            <a:spAutoFit/>
          </a:bodyPr>
          <a:lstStyle/>
          <a:p>
            <a:r>
              <a:rPr lang="en-US" sz="2800" dirty="0">
                <a:solidFill>
                  <a:schemeClr val="accent1"/>
                </a:solidFill>
              </a:rPr>
              <a:t>Addition of other types of processes with several phases</a:t>
            </a:r>
            <a:endParaRPr lang="it-IT" sz="2800" dirty="0">
              <a:solidFill>
                <a:schemeClr val="accent1"/>
              </a:solidFill>
            </a:endParaRPr>
          </a:p>
        </p:txBody>
      </p:sp>
      <p:sp>
        <p:nvSpPr>
          <p:cNvPr id="26" name="CasellaDiTesto 25">
            <a:extLst>
              <a:ext uri="{FF2B5EF4-FFF2-40B4-BE49-F238E27FC236}">
                <a16:creationId xmlns:a16="http://schemas.microsoft.com/office/drawing/2014/main" id="{4E3C001E-3F48-4B8C-A421-77D670A5EE50}"/>
              </a:ext>
            </a:extLst>
          </p:cNvPr>
          <p:cNvSpPr txBox="1"/>
          <p:nvPr/>
        </p:nvSpPr>
        <p:spPr>
          <a:xfrm>
            <a:off x="4067792" y="8941820"/>
            <a:ext cx="7452412" cy="954107"/>
          </a:xfrm>
          <a:prstGeom prst="rect">
            <a:avLst/>
          </a:prstGeom>
          <a:noFill/>
        </p:spPr>
        <p:txBody>
          <a:bodyPr wrap="square" rtlCol="0">
            <a:spAutoFit/>
          </a:bodyPr>
          <a:lstStyle/>
          <a:p>
            <a:r>
              <a:rPr lang="en-US" sz="2800" dirty="0">
                <a:solidFill>
                  <a:schemeClr val="accent1"/>
                </a:solidFill>
              </a:rPr>
              <a:t>Adding automatic filters based on the user's privileges</a:t>
            </a:r>
            <a:endParaRPr lang="it-IT" sz="2800" dirty="0">
              <a:solidFill>
                <a:schemeClr val="accent1"/>
              </a:solidFill>
            </a:endParaRPr>
          </a:p>
        </p:txBody>
      </p:sp>
    </p:spTree>
    <p:extLst>
      <p:ext uri="{BB962C8B-B14F-4D97-AF65-F5344CB8AC3E}">
        <p14:creationId xmlns:p14="http://schemas.microsoft.com/office/powerpoint/2010/main" val="4152255888"/>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egnaposto immagine 4">
            <a:extLst>
              <a:ext uri="{FF2B5EF4-FFF2-40B4-BE49-F238E27FC236}">
                <a16:creationId xmlns:a16="http://schemas.microsoft.com/office/drawing/2014/main" id="{A77BADBB-37B1-41CD-81AA-5101D9CC5153}"/>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rcRect t="15945" b="15945"/>
          <a:stretch>
            <a:fillRect/>
          </a:stretch>
        </p:blipFill>
        <p:spPr/>
      </p:pic>
      <p:sp>
        <p:nvSpPr>
          <p:cNvPr id="3" name="Rectangle 20">
            <a:extLst>
              <a:ext uri="{FF2B5EF4-FFF2-40B4-BE49-F238E27FC236}">
                <a16:creationId xmlns:a16="http://schemas.microsoft.com/office/drawing/2014/main" id="{9468BAD2-CD93-40B3-9E83-1207156C627F}"/>
              </a:ext>
            </a:extLst>
          </p:cNvPr>
          <p:cNvSpPr/>
          <p:nvPr/>
        </p:nvSpPr>
        <p:spPr>
          <a:xfrm>
            <a:off x="0" y="-19333"/>
            <a:ext cx="24377650" cy="13735333"/>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5">
            <a:extLst>
              <a:ext uri="{FF2B5EF4-FFF2-40B4-BE49-F238E27FC236}">
                <a16:creationId xmlns:a16="http://schemas.microsoft.com/office/drawing/2014/main" id="{187FC3D2-F33C-4F64-AC23-E12DF3765277}"/>
              </a:ext>
            </a:extLst>
          </p:cNvPr>
          <p:cNvGrpSpPr/>
          <p:nvPr/>
        </p:nvGrpSpPr>
        <p:grpSpPr>
          <a:xfrm>
            <a:off x="-193431" y="2326275"/>
            <a:ext cx="24571080" cy="8750433"/>
            <a:chOff x="421742" y="4908991"/>
            <a:chExt cx="24607653" cy="3832330"/>
          </a:xfrm>
        </p:grpSpPr>
        <p:sp>
          <p:nvSpPr>
            <p:cNvPr id="12" name="TextBox 8">
              <a:extLst>
                <a:ext uri="{FF2B5EF4-FFF2-40B4-BE49-F238E27FC236}">
                  <a16:creationId xmlns:a16="http://schemas.microsoft.com/office/drawing/2014/main" id="{9CE82505-F0A4-4E68-8EEB-FE5EE4BE5A26}"/>
                </a:ext>
              </a:extLst>
            </p:cNvPr>
            <p:cNvSpPr txBox="1"/>
            <p:nvPr/>
          </p:nvSpPr>
          <p:spPr>
            <a:xfrm>
              <a:off x="421742" y="4908991"/>
              <a:ext cx="24377650" cy="687447"/>
            </a:xfrm>
            <a:prstGeom prst="rect">
              <a:avLst/>
            </a:prstGeom>
            <a:noFill/>
            <a:ln>
              <a:noFill/>
            </a:ln>
          </p:spPr>
          <p:txBody>
            <a:bodyPr wrap="square" rtlCol="0">
              <a:spAutoFit/>
            </a:bodyPr>
            <a:lstStyle/>
            <a:p>
              <a:pPr algn="ctr"/>
              <a:r>
                <a:rPr lang="en-US" sz="8000" b="1" dirty="0">
                  <a:solidFill>
                    <a:srgbClr val="F1C079"/>
                  </a:solidFill>
                  <a:latin typeface="Lato Black" panose="020F0502020204030203" pitchFamily="34" charset="0"/>
                  <a:ea typeface="Lato Black" panose="020F0502020204030203" pitchFamily="34" charset="0"/>
                  <a:cs typeface="Lato Black" panose="020F0502020204030203" pitchFamily="34" charset="0"/>
                </a:rPr>
                <a:t>  </a:t>
              </a:r>
              <a:r>
                <a:rPr lang="en-US" sz="9600" dirty="0">
                  <a:solidFill>
                    <a:srgbClr val="F1C079"/>
                  </a:solidFill>
                  <a:latin typeface="Arial Rounded MT Bold" panose="020F0704030504030204" pitchFamily="34" charset="0"/>
                  <a:ea typeface="Lato Black" panose="020F0502020204030203" pitchFamily="34" charset="0"/>
                  <a:cs typeface="Lato Black" panose="020F0502020204030203" pitchFamily="34" charset="0"/>
                </a:rPr>
                <a:t>Thank you for the attention </a:t>
              </a:r>
            </a:p>
          </p:txBody>
        </p:sp>
        <p:sp>
          <p:nvSpPr>
            <p:cNvPr id="14" name="TextBox 67">
              <a:extLst>
                <a:ext uri="{FF2B5EF4-FFF2-40B4-BE49-F238E27FC236}">
                  <a16:creationId xmlns:a16="http://schemas.microsoft.com/office/drawing/2014/main" id="{EFCA41C6-46EB-4593-8C20-91A886D81489}"/>
                </a:ext>
              </a:extLst>
            </p:cNvPr>
            <p:cNvSpPr txBox="1"/>
            <p:nvPr/>
          </p:nvSpPr>
          <p:spPr>
            <a:xfrm>
              <a:off x="651745" y="7555138"/>
              <a:ext cx="24377650" cy="1186183"/>
            </a:xfrm>
            <a:prstGeom prst="rect">
              <a:avLst/>
            </a:prstGeom>
            <a:noFill/>
          </p:spPr>
          <p:txBody>
            <a:bodyPr wrap="square" rtlCol="0">
              <a:spAutoFit/>
            </a:bodyPr>
            <a:lstStyle/>
            <a:p>
              <a:pPr algn="ctr"/>
              <a:r>
                <a:rPr lang="en-US" sz="17000" b="1" dirty="0" err="1">
                  <a:solidFill>
                    <a:schemeClr val="bg1"/>
                  </a:solidFill>
                  <a:latin typeface="Ink Free" panose="03080402000500000000" pitchFamily="66" charset="0"/>
                  <a:ea typeface="Lato Light" charset="0"/>
                  <a:cs typeface="Lato Light" charset="0"/>
                </a:rPr>
                <a:t>WinWork</a:t>
              </a:r>
              <a:endParaRPr lang="en-US" sz="17000" b="1" dirty="0">
                <a:solidFill>
                  <a:schemeClr val="bg1"/>
                </a:solidFill>
                <a:latin typeface="Ink Free" panose="03080402000500000000" pitchFamily="66" charset="0"/>
                <a:ea typeface="Lato Light" charset="0"/>
                <a:cs typeface="Lato Light" charset="0"/>
              </a:endParaRPr>
            </a:p>
          </p:txBody>
        </p:sp>
      </p:grpSp>
      <p:pic>
        <p:nvPicPr>
          <p:cNvPr id="7" name="Immagine 6">
            <a:extLst>
              <a:ext uri="{FF2B5EF4-FFF2-40B4-BE49-F238E27FC236}">
                <a16:creationId xmlns:a16="http://schemas.microsoft.com/office/drawing/2014/main" id="{5FB460C5-B15B-4662-9BA6-E25B11ADE679}"/>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rot="20733955">
            <a:off x="10817756" y="5488005"/>
            <a:ext cx="2816176" cy="2408935"/>
          </a:xfrm>
          <a:prstGeom prst="rect">
            <a:avLst/>
          </a:prstGeom>
        </p:spPr>
      </p:pic>
    </p:spTree>
    <p:extLst>
      <p:ext uri="{BB962C8B-B14F-4D97-AF65-F5344CB8AC3E}">
        <p14:creationId xmlns:p14="http://schemas.microsoft.com/office/powerpoint/2010/main" val="2113559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descr="Immagine che contiene persona, interni, uomo, tavolo&#10;&#10;Descrizione generata automaticamente">
            <a:extLst>
              <a:ext uri="{FF2B5EF4-FFF2-40B4-BE49-F238E27FC236}">
                <a16:creationId xmlns:a16="http://schemas.microsoft.com/office/drawing/2014/main" id="{A2973D99-F71B-4329-B848-E7191DA6B90A}"/>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345" r="10867" b="-2"/>
          <a:stretch/>
        </p:blipFill>
        <p:spPr>
          <a:xfrm>
            <a:off x="673586" y="5240665"/>
            <a:ext cx="7257953" cy="6053666"/>
          </a:xfrm>
          <a:prstGeom prst="rect">
            <a:avLst/>
          </a:prstGeom>
          <a:ln>
            <a:noFill/>
          </a:ln>
          <a:effectLst>
            <a:outerShdw blurRad="292100" dist="139700" dir="2700000" algn="tl" rotWithShape="0">
              <a:srgbClr val="333333">
                <a:alpha val="65000"/>
              </a:srgbClr>
            </a:outerShdw>
          </a:effectLst>
        </p:spPr>
      </p:pic>
      <p:pic>
        <p:nvPicPr>
          <p:cNvPr id="14" name="Immagine 13" descr="Immagine che contiene interni, persona, tavolo, parete&#10;&#10;Descrizione generata automaticamente">
            <a:extLst>
              <a:ext uri="{FF2B5EF4-FFF2-40B4-BE49-F238E27FC236}">
                <a16:creationId xmlns:a16="http://schemas.microsoft.com/office/drawing/2014/main" id="{1FC5E0C1-48BF-4C0D-8463-8AC71018FD5F}"/>
              </a:ext>
            </a:extLst>
          </p:cNvPr>
          <p:cNvPicPr>
            <a:picLocks noChangeAspect="1"/>
          </p:cNvPicPr>
          <p:nvPr/>
        </p:nvPicPr>
        <p:blipFill rotWithShape="1">
          <a:blip r:embed="rId4">
            <a:extLst>
              <a:ext uri="{28A0092B-C50C-407E-A947-70E740481C1C}">
                <a14:useLocalDpi xmlns:a14="http://schemas.microsoft.com/office/drawing/2010/main" val="0"/>
              </a:ext>
            </a:extLst>
          </a:blip>
          <a:srcRect l="22268" t="-1" r="10741" b="-1"/>
          <a:stretch/>
        </p:blipFill>
        <p:spPr>
          <a:xfrm>
            <a:off x="8295993" y="5240665"/>
            <a:ext cx="7687923" cy="6053666"/>
          </a:xfrm>
          <a:prstGeom prst="rect">
            <a:avLst/>
          </a:prstGeom>
          <a:ln>
            <a:noFill/>
          </a:ln>
          <a:effectLst>
            <a:outerShdw blurRad="292100" dist="139700" dir="2700000" algn="tl" rotWithShape="0">
              <a:srgbClr val="333333">
                <a:alpha val="65000"/>
              </a:srgbClr>
            </a:outerShdw>
          </a:effectLst>
        </p:spPr>
      </p:pic>
      <p:pic>
        <p:nvPicPr>
          <p:cNvPr id="15" name="Immagine 14">
            <a:extLst>
              <a:ext uri="{FF2B5EF4-FFF2-40B4-BE49-F238E27FC236}">
                <a16:creationId xmlns:a16="http://schemas.microsoft.com/office/drawing/2014/main" id="{24A10604-D3CE-4B1C-8AF6-422DB1B1D0FA}"/>
              </a:ext>
            </a:extLst>
          </p:cNvPr>
          <p:cNvPicPr>
            <a:picLocks noChangeAspect="1"/>
          </p:cNvPicPr>
          <p:nvPr/>
        </p:nvPicPr>
        <p:blipFill rotWithShape="1">
          <a:blip r:embed="rId5"/>
          <a:srcRect b="2766"/>
          <a:stretch/>
        </p:blipFill>
        <p:spPr>
          <a:xfrm>
            <a:off x="16333914" y="5240665"/>
            <a:ext cx="7257345" cy="6053668"/>
          </a:xfrm>
          <a:prstGeom prst="rect">
            <a:avLst/>
          </a:prstGeom>
          <a:ln>
            <a:noFill/>
          </a:ln>
          <a:effectLst>
            <a:outerShdw blurRad="292100" dist="139700" dir="2700000" algn="tl" rotWithShape="0">
              <a:srgbClr val="333333">
                <a:alpha val="65000"/>
              </a:srgbClr>
            </a:outerShdw>
          </a:effectLst>
        </p:spPr>
      </p:pic>
      <p:sp>
        <p:nvSpPr>
          <p:cNvPr id="16" name="TextBox 56">
            <a:extLst>
              <a:ext uri="{FF2B5EF4-FFF2-40B4-BE49-F238E27FC236}">
                <a16:creationId xmlns:a16="http://schemas.microsoft.com/office/drawing/2014/main" id="{6A441FA0-C2FC-4591-937A-C1DD3A7AF4C5}"/>
              </a:ext>
            </a:extLst>
          </p:cNvPr>
          <p:cNvSpPr txBox="1"/>
          <p:nvPr/>
        </p:nvSpPr>
        <p:spPr>
          <a:xfrm>
            <a:off x="258193" y="1759227"/>
            <a:ext cx="24377650" cy="2594230"/>
          </a:xfrm>
          <a:prstGeom prst="rect">
            <a:avLst/>
          </a:prstGeom>
        </p:spPr>
        <p:txBody>
          <a:bodyPr vert="horz" lIns="91440" tIns="45720" rIns="91440" bIns="45720" rtlCol="0" anchor="t">
            <a:noAutofit/>
          </a:bodyPr>
          <a:lstStyle/>
          <a:p>
            <a:pPr algn="ctr" defTabSz="914400">
              <a:lnSpc>
                <a:spcPct val="90000"/>
              </a:lnSpc>
              <a:spcBef>
                <a:spcPct val="0"/>
              </a:spcBef>
              <a:spcAft>
                <a:spcPts val="600"/>
              </a:spcAft>
            </a:pPr>
            <a:r>
              <a:rPr lang="en-US" sz="12000" b="1" kern="1200" dirty="0">
                <a:solidFill>
                  <a:srgbClr val="445469"/>
                </a:solidFill>
                <a:latin typeface="Arial Rounded MT Bold" panose="020F0704030504030204" pitchFamily="34" charset="0"/>
                <a:ea typeface="+mj-ea"/>
                <a:cs typeface="+mj-cs"/>
              </a:rPr>
              <a:t>What </a:t>
            </a:r>
            <a:r>
              <a:rPr lang="en-US" sz="12000" b="1" kern="1200" dirty="0" err="1">
                <a:solidFill>
                  <a:srgbClr val="445469"/>
                </a:solidFill>
                <a:latin typeface="Arial Rounded MT Bold" panose="020F0704030504030204" pitchFamily="34" charset="0"/>
                <a:ea typeface="+mj-ea"/>
                <a:cs typeface="+mj-cs"/>
              </a:rPr>
              <a:t>WinWork</a:t>
            </a:r>
            <a:r>
              <a:rPr lang="en-US" sz="12000" b="1" kern="1200" dirty="0">
                <a:solidFill>
                  <a:srgbClr val="445469"/>
                </a:solidFill>
                <a:latin typeface="Arial Rounded MT Bold" panose="020F0704030504030204" pitchFamily="34" charset="0"/>
                <a:ea typeface="+mj-ea"/>
                <a:cs typeface="+mj-cs"/>
              </a:rPr>
              <a:t> </a:t>
            </a:r>
            <a:r>
              <a:rPr lang="en-US" sz="12000" b="1" dirty="0">
                <a:solidFill>
                  <a:srgbClr val="445469"/>
                </a:solidFill>
                <a:latin typeface="Arial Rounded MT Bold" panose="020F0704030504030204" pitchFamily="34" charset="0"/>
                <a:ea typeface="+mj-ea"/>
                <a:cs typeface="+mj-cs"/>
              </a:rPr>
              <a:t>does</a:t>
            </a:r>
            <a:r>
              <a:rPr lang="en-US" sz="12000" b="1" kern="1200" dirty="0">
                <a:solidFill>
                  <a:srgbClr val="445469"/>
                </a:solidFill>
                <a:latin typeface="Arial Rounded MT Bold" panose="020F0704030504030204" pitchFamily="34" charset="0"/>
                <a:ea typeface="+mj-ea"/>
                <a:cs typeface="+mj-cs"/>
              </a:rPr>
              <a:t>?</a:t>
            </a:r>
          </a:p>
        </p:txBody>
      </p:sp>
      <p:sp>
        <p:nvSpPr>
          <p:cNvPr id="2" name="CasellaDiTesto 1">
            <a:extLst>
              <a:ext uri="{FF2B5EF4-FFF2-40B4-BE49-F238E27FC236}">
                <a16:creationId xmlns:a16="http://schemas.microsoft.com/office/drawing/2014/main" id="{6257300F-182B-4210-BB0A-ADC4F992C63E}"/>
              </a:ext>
            </a:extLst>
          </p:cNvPr>
          <p:cNvSpPr txBox="1"/>
          <p:nvPr/>
        </p:nvSpPr>
        <p:spPr>
          <a:xfrm>
            <a:off x="673586" y="11588262"/>
            <a:ext cx="7397752" cy="646331"/>
          </a:xfrm>
          <a:prstGeom prst="rect">
            <a:avLst/>
          </a:prstGeom>
          <a:noFill/>
        </p:spPr>
        <p:txBody>
          <a:bodyPr wrap="square" rtlCol="0">
            <a:spAutoFit/>
          </a:bodyPr>
          <a:lstStyle/>
          <a:p>
            <a:pPr algn="ctr"/>
            <a:r>
              <a:rPr lang="it-IT" dirty="0" err="1">
                <a:solidFill>
                  <a:schemeClr val="accent1"/>
                </a:solidFill>
              </a:rPr>
              <a:t>Withdrawal</a:t>
            </a:r>
            <a:endParaRPr lang="it-IT" dirty="0">
              <a:solidFill>
                <a:schemeClr val="accent1"/>
              </a:solidFill>
            </a:endParaRPr>
          </a:p>
        </p:txBody>
      </p:sp>
      <p:sp>
        <p:nvSpPr>
          <p:cNvPr id="18" name="CasellaDiTesto 17">
            <a:extLst>
              <a:ext uri="{FF2B5EF4-FFF2-40B4-BE49-F238E27FC236}">
                <a16:creationId xmlns:a16="http://schemas.microsoft.com/office/drawing/2014/main" id="{C1B4302C-8112-439B-BF9C-AFD7086067DB}"/>
              </a:ext>
            </a:extLst>
          </p:cNvPr>
          <p:cNvSpPr txBox="1"/>
          <p:nvPr/>
        </p:nvSpPr>
        <p:spPr>
          <a:xfrm>
            <a:off x="8295992" y="11552327"/>
            <a:ext cx="7687923" cy="646331"/>
          </a:xfrm>
          <a:prstGeom prst="rect">
            <a:avLst/>
          </a:prstGeom>
          <a:noFill/>
        </p:spPr>
        <p:txBody>
          <a:bodyPr wrap="square" rtlCol="0">
            <a:spAutoFit/>
          </a:bodyPr>
          <a:lstStyle/>
          <a:p>
            <a:pPr algn="ctr"/>
            <a:r>
              <a:rPr lang="it-IT" dirty="0">
                <a:solidFill>
                  <a:schemeClr val="accent1"/>
                </a:solidFill>
              </a:rPr>
              <a:t>Weight &amp; </a:t>
            </a:r>
            <a:r>
              <a:rPr lang="it-IT" dirty="0" err="1">
                <a:solidFill>
                  <a:schemeClr val="accent1"/>
                </a:solidFill>
              </a:rPr>
              <a:t>Canning</a:t>
            </a:r>
            <a:endParaRPr lang="it-IT" dirty="0">
              <a:solidFill>
                <a:schemeClr val="accent1"/>
              </a:solidFill>
            </a:endParaRPr>
          </a:p>
        </p:txBody>
      </p:sp>
      <p:sp>
        <p:nvSpPr>
          <p:cNvPr id="19" name="CasellaDiTesto 18">
            <a:extLst>
              <a:ext uri="{FF2B5EF4-FFF2-40B4-BE49-F238E27FC236}">
                <a16:creationId xmlns:a16="http://schemas.microsoft.com/office/drawing/2014/main" id="{9841047F-7169-4CD3-996A-F0564BA53D62}"/>
              </a:ext>
            </a:extLst>
          </p:cNvPr>
          <p:cNvSpPr txBox="1"/>
          <p:nvPr/>
        </p:nvSpPr>
        <p:spPr>
          <a:xfrm>
            <a:off x="16193507" y="11552327"/>
            <a:ext cx="7397752" cy="646331"/>
          </a:xfrm>
          <a:prstGeom prst="rect">
            <a:avLst/>
          </a:prstGeom>
          <a:noFill/>
        </p:spPr>
        <p:txBody>
          <a:bodyPr wrap="square" rtlCol="0">
            <a:spAutoFit/>
          </a:bodyPr>
          <a:lstStyle/>
          <a:p>
            <a:pPr algn="ctr"/>
            <a:r>
              <a:rPr lang="it-IT" dirty="0">
                <a:solidFill>
                  <a:schemeClr val="accent1"/>
                </a:solidFill>
              </a:rPr>
              <a:t>Placement</a:t>
            </a:r>
          </a:p>
        </p:txBody>
      </p:sp>
    </p:spTree>
    <p:extLst>
      <p:ext uri="{BB962C8B-B14F-4D97-AF65-F5344CB8AC3E}">
        <p14:creationId xmlns:p14="http://schemas.microsoft.com/office/powerpoint/2010/main" val="156447042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2" y="610855"/>
            <a:ext cx="24377648"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B0604020202020204" pitchFamily="34" charset="0"/>
                <a:ea typeface="Lato Black" panose="020F0502020204030203" pitchFamily="34" charset="0"/>
                <a:cs typeface="Lato Black" panose="020F0502020204030203" pitchFamily="34" charset="0"/>
              </a:rPr>
              <a:t>User profile</a:t>
            </a:r>
          </a:p>
        </p:txBody>
      </p:sp>
      <p:grpSp>
        <p:nvGrpSpPr>
          <p:cNvPr id="64" name="Group 63">
            <a:extLst>
              <a:ext uri="{FF2B5EF4-FFF2-40B4-BE49-F238E27FC236}">
                <a16:creationId xmlns:a16="http://schemas.microsoft.com/office/drawing/2014/main" id="{1C35B127-03F7-4842-A783-714D95063CC1}"/>
              </a:ext>
            </a:extLst>
          </p:cNvPr>
          <p:cNvGrpSpPr/>
          <p:nvPr/>
        </p:nvGrpSpPr>
        <p:grpSpPr>
          <a:xfrm>
            <a:off x="13469815" y="4854926"/>
            <a:ext cx="9627905" cy="5211683"/>
            <a:chOff x="1693049" y="9885418"/>
            <a:chExt cx="4458854" cy="3121375"/>
          </a:xfrm>
        </p:grpSpPr>
        <p:sp>
          <p:nvSpPr>
            <p:cNvPr id="73" name="Rectangle 72">
              <a:extLst>
                <a:ext uri="{FF2B5EF4-FFF2-40B4-BE49-F238E27FC236}">
                  <a16:creationId xmlns:a16="http://schemas.microsoft.com/office/drawing/2014/main" id="{C9408BCA-C990-BC45-9720-C8877A4181EF}"/>
                </a:ext>
              </a:extLst>
            </p:cNvPr>
            <p:cNvSpPr/>
            <p:nvPr/>
          </p:nvSpPr>
          <p:spPr>
            <a:xfrm>
              <a:off x="1930251" y="9885418"/>
              <a:ext cx="4221652" cy="460833"/>
            </a:xfrm>
            <a:prstGeom prst="rect">
              <a:avLst/>
            </a:prstGeom>
          </p:spPr>
          <p:txBody>
            <a:bodyPr wrap="square">
              <a:spAutoFit/>
            </a:bodyPr>
            <a:lstStyle/>
            <a:p>
              <a:pPr algn="ctr"/>
              <a:r>
                <a:rPr lang="en-US" sz="4400" b="1" dirty="0">
                  <a:solidFill>
                    <a:schemeClr val="tx2"/>
                  </a:solidFill>
                  <a:ea typeface="Lato" panose="020F0502020204030203" pitchFamily="34" charset="0"/>
                  <a:cs typeface="Lato" panose="020F0502020204030203" pitchFamily="34" charset="0"/>
                </a:rPr>
                <a:t>Scenario</a:t>
              </a:r>
            </a:p>
          </p:txBody>
        </p:sp>
        <p:sp>
          <p:nvSpPr>
            <p:cNvPr id="74" name="Rectangle 73">
              <a:extLst>
                <a:ext uri="{FF2B5EF4-FFF2-40B4-BE49-F238E27FC236}">
                  <a16:creationId xmlns:a16="http://schemas.microsoft.com/office/drawing/2014/main" id="{E2EA5C52-DEA6-474F-8587-D9EF5AB2523D}"/>
                </a:ext>
              </a:extLst>
            </p:cNvPr>
            <p:cNvSpPr/>
            <p:nvPr/>
          </p:nvSpPr>
          <p:spPr>
            <a:xfrm>
              <a:off x="1693049" y="10309384"/>
              <a:ext cx="4458854" cy="2697409"/>
            </a:xfrm>
            <a:prstGeom prst="rect">
              <a:avLst/>
            </a:prstGeom>
          </p:spPr>
          <p:txBody>
            <a:bodyPr wrap="square">
              <a:spAutoFit/>
            </a:bodyPr>
            <a:lstStyle/>
            <a:p>
              <a:pPr algn="ctr">
                <a:lnSpc>
                  <a:spcPts val="4299"/>
                </a:lnSpc>
              </a:pPr>
              <a:r>
                <a:rPr lang="en-US" dirty="0">
                  <a:solidFill>
                    <a:schemeClr val="bg2">
                      <a:lumMod val="10000"/>
                    </a:schemeClr>
                  </a:solidFill>
                </a:rPr>
                <a:t>It’s 5.00 pm on Monday, Daniele is been working for many consecutive hours, moving to the various sections of the company. He is monitoring several production processes but he doesn’t remember them. So, he opens </a:t>
              </a:r>
              <a:r>
                <a:rPr lang="en-US" dirty="0" err="1">
                  <a:solidFill>
                    <a:schemeClr val="bg2">
                      <a:lumMod val="10000"/>
                    </a:schemeClr>
                  </a:solidFill>
                </a:rPr>
                <a:t>WinWork</a:t>
              </a:r>
              <a:r>
                <a:rPr lang="en-US" dirty="0">
                  <a:solidFill>
                    <a:schemeClr val="bg2">
                      <a:lumMod val="10000"/>
                    </a:schemeClr>
                  </a:solidFill>
                </a:rPr>
                <a:t> and checks easily the machines that he must monitor, optimizing the time and reducing errors.</a:t>
              </a:r>
              <a:endParaRPr lang="en-US" dirty="0">
                <a:solidFill>
                  <a:schemeClr val="bg2">
                    <a:lumMod val="10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75" name="Group 74">
            <a:extLst>
              <a:ext uri="{FF2B5EF4-FFF2-40B4-BE49-F238E27FC236}">
                <a16:creationId xmlns:a16="http://schemas.microsoft.com/office/drawing/2014/main" id="{99FA1554-4E59-FB4B-A4EC-FDDA4FB4E854}"/>
              </a:ext>
            </a:extLst>
          </p:cNvPr>
          <p:cNvGrpSpPr/>
          <p:nvPr/>
        </p:nvGrpSpPr>
        <p:grpSpPr>
          <a:xfrm>
            <a:off x="1934453" y="7571596"/>
            <a:ext cx="8069083" cy="4072401"/>
            <a:chOff x="1701959" y="9885418"/>
            <a:chExt cx="4458854" cy="4072401"/>
          </a:xfrm>
        </p:grpSpPr>
        <p:sp>
          <p:nvSpPr>
            <p:cNvPr id="76" name="Rectangle 75">
              <a:extLst>
                <a:ext uri="{FF2B5EF4-FFF2-40B4-BE49-F238E27FC236}">
                  <a16:creationId xmlns:a16="http://schemas.microsoft.com/office/drawing/2014/main" id="{AA6FF5DF-BA05-5F45-ACE7-AFDABEEDEB9E}"/>
                </a:ext>
              </a:extLst>
            </p:cNvPr>
            <p:cNvSpPr/>
            <p:nvPr/>
          </p:nvSpPr>
          <p:spPr>
            <a:xfrm>
              <a:off x="1775414" y="9885418"/>
              <a:ext cx="4221652" cy="707886"/>
            </a:xfrm>
            <a:prstGeom prst="rect">
              <a:avLst/>
            </a:prstGeom>
          </p:spPr>
          <p:txBody>
            <a:bodyPr wrap="square">
              <a:spAutoFit/>
            </a:bodyPr>
            <a:lstStyle/>
            <a:p>
              <a:pPr algn="ctr"/>
              <a:r>
                <a:rPr lang="en-US" sz="4000" b="1" dirty="0">
                  <a:solidFill>
                    <a:schemeClr val="tx2"/>
                  </a:solidFill>
                  <a:ea typeface="Lato" panose="020F0502020204030203" pitchFamily="34" charset="0"/>
                  <a:cs typeface="Lato" panose="020F0502020204030203" pitchFamily="34" charset="0"/>
                </a:rPr>
                <a:t>Persona</a:t>
              </a:r>
            </a:p>
          </p:txBody>
        </p:sp>
        <p:sp>
          <p:nvSpPr>
            <p:cNvPr id="77" name="Rectangle 76">
              <a:extLst>
                <a:ext uri="{FF2B5EF4-FFF2-40B4-BE49-F238E27FC236}">
                  <a16:creationId xmlns:a16="http://schemas.microsoft.com/office/drawing/2014/main" id="{2E6AB5B3-BCB9-A147-93C0-534DB3AE42B7}"/>
                </a:ext>
              </a:extLst>
            </p:cNvPr>
            <p:cNvSpPr/>
            <p:nvPr/>
          </p:nvSpPr>
          <p:spPr>
            <a:xfrm>
              <a:off x="1701959" y="10601836"/>
              <a:ext cx="4458854" cy="3355983"/>
            </a:xfrm>
            <a:prstGeom prst="rect">
              <a:avLst/>
            </a:prstGeom>
          </p:spPr>
          <p:txBody>
            <a:bodyPr wrap="square">
              <a:spAutoFit/>
            </a:bodyPr>
            <a:lstStyle/>
            <a:p>
              <a:pPr algn="ctr">
                <a:lnSpc>
                  <a:spcPts val="4299"/>
                </a:lnSpc>
              </a:pPr>
              <a:r>
                <a:rPr lang="en-US" sz="3200" dirty="0">
                  <a:solidFill>
                    <a:schemeClr val="bg2">
                      <a:lumMod val="10000"/>
                    </a:schemeClr>
                  </a:solidFill>
                </a:rPr>
                <a:t>Daniele is 23 years old, he has a diploma and he really wants to work. He delivered the pizzas for three years, but he wanted a more interesting job. He has been working in the company for a few months and he is very fascinated by his work. </a:t>
              </a:r>
              <a:endParaRPr lang="en-US" sz="3200" dirty="0">
                <a:solidFill>
                  <a:schemeClr val="bg2">
                    <a:lumMod val="10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sp>
        <p:nvSpPr>
          <p:cNvPr id="30" name="Rectangle 64">
            <a:extLst>
              <a:ext uri="{FF2B5EF4-FFF2-40B4-BE49-F238E27FC236}">
                <a16:creationId xmlns:a16="http://schemas.microsoft.com/office/drawing/2014/main" id="{0E95CB30-1763-4C4F-9260-8F9F19513881}"/>
              </a:ext>
            </a:extLst>
          </p:cNvPr>
          <p:cNvSpPr/>
          <p:nvPr/>
        </p:nvSpPr>
        <p:spPr>
          <a:xfrm>
            <a:off x="9337431" y="1888498"/>
            <a:ext cx="5644661" cy="54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2" name="Picture 3">
            <a:extLst>
              <a:ext uri="{FF2B5EF4-FFF2-40B4-BE49-F238E27FC236}">
                <a16:creationId xmlns:a16="http://schemas.microsoft.com/office/drawing/2014/main" id="{FF1192B7-3E73-47AE-B050-115C5BBAB5B6}"/>
              </a:ext>
            </a:extLst>
          </p:cNvPr>
          <p:cNvPicPr>
            <a:picLocks noChangeAspect="1"/>
          </p:cNvPicPr>
          <p:nvPr/>
        </p:nvPicPr>
        <p:blipFill>
          <a:blip r:embed="rId3"/>
          <a:stretch>
            <a:fillRect/>
          </a:stretch>
        </p:blipFill>
        <p:spPr>
          <a:xfrm>
            <a:off x="3965106" y="3188965"/>
            <a:ext cx="3844377" cy="3844377"/>
          </a:xfrm>
          <a:prstGeom prst="rect">
            <a:avLst/>
          </a:prstGeom>
        </p:spPr>
      </p:pic>
      <p:cxnSp>
        <p:nvCxnSpPr>
          <p:cNvPr id="11" name="Connettore diritto 10">
            <a:extLst>
              <a:ext uri="{FF2B5EF4-FFF2-40B4-BE49-F238E27FC236}">
                <a16:creationId xmlns:a16="http://schemas.microsoft.com/office/drawing/2014/main" id="{943AB7D9-2772-4CD1-ABF6-833A51BE333F}"/>
              </a:ext>
            </a:extLst>
          </p:cNvPr>
          <p:cNvCxnSpPr/>
          <p:nvPr/>
        </p:nvCxnSpPr>
        <p:spPr>
          <a:xfrm>
            <a:off x="11931162" y="4017528"/>
            <a:ext cx="158261" cy="599635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52877381"/>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2" y="610855"/>
            <a:ext cx="24377648"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B0604020202020204" pitchFamily="34" charset="0"/>
                <a:ea typeface="Lato Black" panose="020F0502020204030203" pitchFamily="34" charset="0"/>
                <a:cs typeface="Lato Black" panose="020F0502020204030203" pitchFamily="34" charset="0"/>
              </a:rPr>
              <a:t>User profile</a:t>
            </a:r>
          </a:p>
        </p:txBody>
      </p:sp>
      <p:grpSp>
        <p:nvGrpSpPr>
          <p:cNvPr id="64" name="Group 63">
            <a:extLst>
              <a:ext uri="{FF2B5EF4-FFF2-40B4-BE49-F238E27FC236}">
                <a16:creationId xmlns:a16="http://schemas.microsoft.com/office/drawing/2014/main" id="{1C35B127-03F7-4842-A783-714D95063CC1}"/>
              </a:ext>
            </a:extLst>
          </p:cNvPr>
          <p:cNvGrpSpPr/>
          <p:nvPr/>
        </p:nvGrpSpPr>
        <p:grpSpPr>
          <a:xfrm>
            <a:off x="13469815" y="4854926"/>
            <a:ext cx="9627905" cy="5763115"/>
            <a:chOff x="1693049" y="9885418"/>
            <a:chExt cx="4458854" cy="3451638"/>
          </a:xfrm>
        </p:grpSpPr>
        <p:sp>
          <p:nvSpPr>
            <p:cNvPr id="73" name="Rectangle 72">
              <a:extLst>
                <a:ext uri="{FF2B5EF4-FFF2-40B4-BE49-F238E27FC236}">
                  <a16:creationId xmlns:a16="http://schemas.microsoft.com/office/drawing/2014/main" id="{C9408BCA-C990-BC45-9720-C8877A4181EF}"/>
                </a:ext>
              </a:extLst>
            </p:cNvPr>
            <p:cNvSpPr/>
            <p:nvPr/>
          </p:nvSpPr>
          <p:spPr>
            <a:xfrm>
              <a:off x="1930251" y="9885418"/>
              <a:ext cx="4221652" cy="460833"/>
            </a:xfrm>
            <a:prstGeom prst="rect">
              <a:avLst/>
            </a:prstGeom>
          </p:spPr>
          <p:txBody>
            <a:bodyPr wrap="square">
              <a:spAutoFit/>
            </a:bodyPr>
            <a:lstStyle/>
            <a:p>
              <a:pPr algn="ctr"/>
              <a:r>
                <a:rPr lang="en-US" sz="4400" b="1" dirty="0">
                  <a:solidFill>
                    <a:schemeClr val="tx2"/>
                  </a:solidFill>
                  <a:ea typeface="Lato" panose="020F0502020204030203" pitchFamily="34" charset="0"/>
                  <a:cs typeface="Lato" panose="020F0502020204030203" pitchFamily="34" charset="0"/>
                </a:rPr>
                <a:t>Scenario</a:t>
              </a:r>
            </a:p>
          </p:txBody>
        </p:sp>
        <p:sp>
          <p:nvSpPr>
            <p:cNvPr id="74" name="Rectangle 73">
              <a:extLst>
                <a:ext uri="{FF2B5EF4-FFF2-40B4-BE49-F238E27FC236}">
                  <a16:creationId xmlns:a16="http://schemas.microsoft.com/office/drawing/2014/main" id="{E2EA5C52-DEA6-474F-8587-D9EF5AB2523D}"/>
                </a:ext>
              </a:extLst>
            </p:cNvPr>
            <p:cNvSpPr/>
            <p:nvPr/>
          </p:nvSpPr>
          <p:spPr>
            <a:xfrm>
              <a:off x="1693049" y="10309384"/>
              <a:ext cx="4458854" cy="3027672"/>
            </a:xfrm>
            <a:prstGeom prst="rect">
              <a:avLst/>
            </a:prstGeom>
          </p:spPr>
          <p:txBody>
            <a:bodyPr wrap="square">
              <a:spAutoFit/>
            </a:bodyPr>
            <a:lstStyle/>
            <a:p>
              <a:pPr algn="ctr">
                <a:lnSpc>
                  <a:spcPts val="4299"/>
                </a:lnSpc>
              </a:pPr>
              <a:r>
                <a:rPr lang="en-US" dirty="0">
                  <a:solidFill>
                    <a:schemeClr val="bg2">
                      <a:lumMod val="10000"/>
                    </a:schemeClr>
                  </a:solidFill>
                </a:rPr>
                <a:t>It is 6.00 pm, after many hours of work, Giovanni isn't mentally lucid. He is putting the boxes on the '0129' platform, there are already many boxes on the platform and he has difficulty counting and adding the new boxes. So, he uses the application and he can view the number of boxes already placed and he can easily increase the number with a special button, minimizing the use of short memory.</a:t>
              </a:r>
              <a:endParaRPr lang="en-US" dirty="0">
                <a:solidFill>
                  <a:schemeClr val="bg2">
                    <a:lumMod val="10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75" name="Group 74">
            <a:extLst>
              <a:ext uri="{FF2B5EF4-FFF2-40B4-BE49-F238E27FC236}">
                <a16:creationId xmlns:a16="http://schemas.microsoft.com/office/drawing/2014/main" id="{99FA1554-4E59-FB4B-A4EC-FDDA4FB4E854}"/>
              </a:ext>
            </a:extLst>
          </p:cNvPr>
          <p:cNvGrpSpPr/>
          <p:nvPr/>
        </p:nvGrpSpPr>
        <p:grpSpPr>
          <a:xfrm>
            <a:off x="1934453" y="7571596"/>
            <a:ext cx="8197099" cy="3520968"/>
            <a:chOff x="1701959" y="9885418"/>
            <a:chExt cx="4458854" cy="3520968"/>
          </a:xfrm>
        </p:grpSpPr>
        <p:sp>
          <p:nvSpPr>
            <p:cNvPr id="76" name="Rectangle 75">
              <a:extLst>
                <a:ext uri="{FF2B5EF4-FFF2-40B4-BE49-F238E27FC236}">
                  <a16:creationId xmlns:a16="http://schemas.microsoft.com/office/drawing/2014/main" id="{AA6FF5DF-BA05-5F45-ACE7-AFDABEEDEB9E}"/>
                </a:ext>
              </a:extLst>
            </p:cNvPr>
            <p:cNvSpPr/>
            <p:nvPr/>
          </p:nvSpPr>
          <p:spPr>
            <a:xfrm>
              <a:off x="1775414" y="9885418"/>
              <a:ext cx="4221652" cy="707886"/>
            </a:xfrm>
            <a:prstGeom prst="rect">
              <a:avLst/>
            </a:prstGeom>
          </p:spPr>
          <p:txBody>
            <a:bodyPr wrap="square">
              <a:spAutoFit/>
            </a:bodyPr>
            <a:lstStyle/>
            <a:p>
              <a:pPr algn="ctr"/>
              <a:r>
                <a:rPr lang="en-US" sz="4000" b="1" dirty="0">
                  <a:solidFill>
                    <a:schemeClr val="tx2"/>
                  </a:solidFill>
                  <a:ea typeface="Lato" panose="020F0502020204030203" pitchFamily="34" charset="0"/>
                  <a:cs typeface="Lato" panose="020F0502020204030203" pitchFamily="34" charset="0"/>
                </a:rPr>
                <a:t>Persona</a:t>
              </a:r>
            </a:p>
          </p:txBody>
        </p:sp>
        <p:sp>
          <p:nvSpPr>
            <p:cNvPr id="77" name="Rectangle 76">
              <a:extLst>
                <a:ext uri="{FF2B5EF4-FFF2-40B4-BE49-F238E27FC236}">
                  <a16:creationId xmlns:a16="http://schemas.microsoft.com/office/drawing/2014/main" id="{2E6AB5B3-BCB9-A147-93C0-534DB3AE42B7}"/>
                </a:ext>
              </a:extLst>
            </p:cNvPr>
            <p:cNvSpPr/>
            <p:nvPr/>
          </p:nvSpPr>
          <p:spPr>
            <a:xfrm>
              <a:off x="1701959" y="10601836"/>
              <a:ext cx="4458854" cy="2804550"/>
            </a:xfrm>
            <a:prstGeom prst="rect">
              <a:avLst/>
            </a:prstGeom>
          </p:spPr>
          <p:txBody>
            <a:bodyPr wrap="square">
              <a:spAutoFit/>
            </a:bodyPr>
            <a:lstStyle/>
            <a:p>
              <a:pPr algn="ctr">
                <a:lnSpc>
                  <a:spcPts val="4299"/>
                </a:lnSpc>
              </a:pPr>
              <a:r>
                <a:rPr lang="en-US" sz="3200" dirty="0">
                  <a:solidFill>
                    <a:schemeClr val="bg2">
                      <a:lumMod val="10000"/>
                    </a:schemeClr>
                  </a:solidFill>
                </a:rPr>
                <a:t>Giovanni is 56 years old, he is a veteran of the company. He will retire in a few years, but he still wants to work. He is a reference point for everyone in the company and he is very friendly to everyone.</a:t>
              </a:r>
              <a:endParaRPr lang="en-US" sz="3200" dirty="0">
                <a:solidFill>
                  <a:schemeClr val="bg2">
                    <a:lumMod val="10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sp>
        <p:nvSpPr>
          <p:cNvPr id="30" name="Rectangle 64">
            <a:extLst>
              <a:ext uri="{FF2B5EF4-FFF2-40B4-BE49-F238E27FC236}">
                <a16:creationId xmlns:a16="http://schemas.microsoft.com/office/drawing/2014/main" id="{0E95CB30-1763-4C4F-9260-8F9F19513881}"/>
              </a:ext>
            </a:extLst>
          </p:cNvPr>
          <p:cNvSpPr/>
          <p:nvPr/>
        </p:nvSpPr>
        <p:spPr>
          <a:xfrm>
            <a:off x="9337431" y="1888498"/>
            <a:ext cx="5644661" cy="54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1" name="Picture 2">
            <a:extLst>
              <a:ext uri="{FF2B5EF4-FFF2-40B4-BE49-F238E27FC236}">
                <a16:creationId xmlns:a16="http://schemas.microsoft.com/office/drawing/2014/main" id="{69E77787-6FF1-B94C-B0E8-6BE03E0F149A}"/>
              </a:ext>
            </a:extLst>
          </p:cNvPr>
          <p:cNvPicPr>
            <a:picLocks noChangeAspect="1"/>
          </p:cNvPicPr>
          <p:nvPr/>
        </p:nvPicPr>
        <p:blipFill>
          <a:blip r:embed="rId3"/>
          <a:stretch>
            <a:fillRect/>
          </a:stretch>
        </p:blipFill>
        <p:spPr>
          <a:xfrm>
            <a:off x="4027818" y="3317458"/>
            <a:ext cx="3844377" cy="3844377"/>
          </a:xfrm>
          <a:prstGeom prst="rect">
            <a:avLst/>
          </a:prstGeom>
        </p:spPr>
      </p:pic>
      <p:cxnSp>
        <p:nvCxnSpPr>
          <p:cNvPr id="12" name="Connettore diritto 11">
            <a:extLst>
              <a:ext uri="{FF2B5EF4-FFF2-40B4-BE49-F238E27FC236}">
                <a16:creationId xmlns:a16="http://schemas.microsoft.com/office/drawing/2014/main" id="{A9D533C4-9AB1-46DC-907D-AD0369522620}"/>
              </a:ext>
            </a:extLst>
          </p:cNvPr>
          <p:cNvCxnSpPr/>
          <p:nvPr/>
        </p:nvCxnSpPr>
        <p:spPr>
          <a:xfrm>
            <a:off x="11931162" y="4017528"/>
            <a:ext cx="158261" cy="599635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55609803"/>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TextBox 67">
            <a:extLst>
              <a:ext uri="{FF2B5EF4-FFF2-40B4-BE49-F238E27FC236}">
                <a16:creationId xmlns:a16="http://schemas.microsoft.com/office/drawing/2014/main" id="{49EE461F-6FE3-F34B-A1D8-65C934899444}"/>
              </a:ext>
            </a:extLst>
          </p:cNvPr>
          <p:cNvSpPr txBox="1"/>
          <p:nvPr/>
        </p:nvSpPr>
        <p:spPr>
          <a:xfrm>
            <a:off x="2" y="610855"/>
            <a:ext cx="24377648" cy="1323439"/>
          </a:xfrm>
          <a:prstGeom prst="rect">
            <a:avLst/>
          </a:prstGeom>
          <a:noFill/>
          <a:ln>
            <a:noFill/>
          </a:ln>
        </p:spPr>
        <p:txBody>
          <a:bodyPr wrap="square" rtlCol="0">
            <a:spAutoFit/>
          </a:bodyPr>
          <a:lstStyle/>
          <a:p>
            <a:pPr algn="ctr"/>
            <a:r>
              <a:rPr lang="en-US" sz="8000" b="1" dirty="0">
                <a:solidFill>
                  <a:schemeClr val="tx2"/>
                </a:solidFill>
                <a:latin typeface="Arial Rounded MT Bold" panose="020B0604020202020204" pitchFamily="34" charset="0"/>
                <a:ea typeface="Lato Black" panose="020F0502020204030203" pitchFamily="34" charset="0"/>
                <a:cs typeface="Lato Black" panose="020F0502020204030203" pitchFamily="34" charset="0"/>
              </a:rPr>
              <a:t>User profile</a:t>
            </a:r>
          </a:p>
        </p:txBody>
      </p:sp>
      <p:grpSp>
        <p:nvGrpSpPr>
          <p:cNvPr id="64" name="Group 63">
            <a:extLst>
              <a:ext uri="{FF2B5EF4-FFF2-40B4-BE49-F238E27FC236}">
                <a16:creationId xmlns:a16="http://schemas.microsoft.com/office/drawing/2014/main" id="{1C35B127-03F7-4842-A783-714D95063CC1}"/>
              </a:ext>
            </a:extLst>
          </p:cNvPr>
          <p:cNvGrpSpPr/>
          <p:nvPr/>
        </p:nvGrpSpPr>
        <p:grpSpPr>
          <a:xfrm>
            <a:off x="13469815" y="4854923"/>
            <a:ext cx="9627905" cy="5211682"/>
            <a:chOff x="1693049" y="9885418"/>
            <a:chExt cx="4458854" cy="3121375"/>
          </a:xfrm>
        </p:grpSpPr>
        <p:sp>
          <p:nvSpPr>
            <p:cNvPr id="73" name="Rectangle 72">
              <a:extLst>
                <a:ext uri="{FF2B5EF4-FFF2-40B4-BE49-F238E27FC236}">
                  <a16:creationId xmlns:a16="http://schemas.microsoft.com/office/drawing/2014/main" id="{C9408BCA-C990-BC45-9720-C8877A4181EF}"/>
                </a:ext>
              </a:extLst>
            </p:cNvPr>
            <p:cNvSpPr/>
            <p:nvPr/>
          </p:nvSpPr>
          <p:spPr>
            <a:xfrm>
              <a:off x="1930251" y="9885418"/>
              <a:ext cx="4221652" cy="460833"/>
            </a:xfrm>
            <a:prstGeom prst="rect">
              <a:avLst/>
            </a:prstGeom>
          </p:spPr>
          <p:txBody>
            <a:bodyPr wrap="square">
              <a:spAutoFit/>
            </a:bodyPr>
            <a:lstStyle/>
            <a:p>
              <a:pPr algn="ctr"/>
              <a:r>
                <a:rPr lang="en-US" sz="4400" b="1" dirty="0">
                  <a:solidFill>
                    <a:schemeClr val="tx2"/>
                  </a:solidFill>
                  <a:ea typeface="Lato" panose="020F0502020204030203" pitchFamily="34" charset="0"/>
                  <a:cs typeface="Lato" panose="020F0502020204030203" pitchFamily="34" charset="0"/>
                </a:rPr>
                <a:t>Scenario</a:t>
              </a:r>
            </a:p>
          </p:txBody>
        </p:sp>
        <p:sp>
          <p:nvSpPr>
            <p:cNvPr id="74" name="Rectangle 73">
              <a:extLst>
                <a:ext uri="{FF2B5EF4-FFF2-40B4-BE49-F238E27FC236}">
                  <a16:creationId xmlns:a16="http://schemas.microsoft.com/office/drawing/2014/main" id="{E2EA5C52-DEA6-474F-8587-D9EF5AB2523D}"/>
                </a:ext>
              </a:extLst>
            </p:cNvPr>
            <p:cNvSpPr/>
            <p:nvPr/>
          </p:nvSpPr>
          <p:spPr>
            <a:xfrm>
              <a:off x="1693049" y="10309384"/>
              <a:ext cx="4458854" cy="2697409"/>
            </a:xfrm>
            <a:prstGeom prst="rect">
              <a:avLst/>
            </a:prstGeom>
          </p:spPr>
          <p:txBody>
            <a:bodyPr wrap="square">
              <a:spAutoFit/>
            </a:bodyPr>
            <a:lstStyle/>
            <a:p>
              <a:pPr algn="ctr">
                <a:lnSpc>
                  <a:spcPts val="4299"/>
                </a:lnSpc>
              </a:pPr>
              <a:r>
                <a:rPr lang="en-US" dirty="0">
                  <a:solidFill>
                    <a:schemeClr val="bg2">
                      <a:lumMod val="10000"/>
                    </a:schemeClr>
                  </a:solidFill>
                </a:rPr>
                <a:t>It is 5.30 pm, Luca is very tired but he has to work. Furthermore, the machine '004' has crashed and he is very stressed because he must monitor the other processes. Thus, he opens </a:t>
              </a:r>
              <a:r>
                <a:rPr lang="en-US" dirty="0" err="1">
                  <a:solidFill>
                    <a:schemeClr val="bg2">
                      <a:lumMod val="10000"/>
                    </a:schemeClr>
                  </a:solidFill>
                </a:rPr>
                <a:t>WinWork</a:t>
              </a:r>
              <a:r>
                <a:rPr lang="en-US" dirty="0">
                  <a:solidFill>
                    <a:schemeClr val="bg2">
                      <a:lumMod val="10000"/>
                    </a:schemeClr>
                  </a:solidFill>
                </a:rPr>
                <a:t> and sends a message to the manager notifying him of the problem, being able to continue monitoring the other processes, optimizing the times.</a:t>
              </a:r>
              <a:endParaRPr lang="en-US" dirty="0">
                <a:solidFill>
                  <a:schemeClr val="bg2">
                    <a:lumMod val="10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grpSp>
        <p:nvGrpSpPr>
          <p:cNvPr id="75" name="Group 74">
            <a:extLst>
              <a:ext uri="{FF2B5EF4-FFF2-40B4-BE49-F238E27FC236}">
                <a16:creationId xmlns:a16="http://schemas.microsoft.com/office/drawing/2014/main" id="{99FA1554-4E59-FB4B-A4EC-FDDA4FB4E854}"/>
              </a:ext>
            </a:extLst>
          </p:cNvPr>
          <p:cNvGrpSpPr/>
          <p:nvPr/>
        </p:nvGrpSpPr>
        <p:grpSpPr>
          <a:xfrm>
            <a:off x="1934453" y="7571596"/>
            <a:ext cx="7842593" cy="3763406"/>
            <a:chOff x="1701959" y="9885418"/>
            <a:chExt cx="4458854" cy="3763406"/>
          </a:xfrm>
        </p:grpSpPr>
        <p:sp>
          <p:nvSpPr>
            <p:cNvPr id="76" name="Rectangle 75">
              <a:extLst>
                <a:ext uri="{FF2B5EF4-FFF2-40B4-BE49-F238E27FC236}">
                  <a16:creationId xmlns:a16="http://schemas.microsoft.com/office/drawing/2014/main" id="{AA6FF5DF-BA05-5F45-ACE7-AFDABEEDEB9E}"/>
                </a:ext>
              </a:extLst>
            </p:cNvPr>
            <p:cNvSpPr/>
            <p:nvPr/>
          </p:nvSpPr>
          <p:spPr>
            <a:xfrm>
              <a:off x="1775414" y="9885418"/>
              <a:ext cx="4221652" cy="707886"/>
            </a:xfrm>
            <a:prstGeom prst="rect">
              <a:avLst/>
            </a:prstGeom>
          </p:spPr>
          <p:txBody>
            <a:bodyPr wrap="square">
              <a:spAutoFit/>
            </a:bodyPr>
            <a:lstStyle/>
            <a:p>
              <a:pPr algn="ctr"/>
              <a:r>
                <a:rPr lang="en-US" sz="4000" b="1" dirty="0">
                  <a:solidFill>
                    <a:schemeClr val="tx2"/>
                  </a:solidFill>
                  <a:ea typeface="Lato" panose="020F0502020204030203" pitchFamily="34" charset="0"/>
                  <a:cs typeface="Lato" panose="020F0502020204030203" pitchFamily="34" charset="0"/>
                </a:rPr>
                <a:t>Persona</a:t>
              </a:r>
            </a:p>
          </p:txBody>
        </p:sp>
        <p:sp>
          <p:nvSpPr>
            <p:cNvPr id="77" name="Rectangle 76">
              <a:extLst>
                <a:ext uri="{FF2B5EF4-FFF2-40B4-BE49-F238E27FC236}">
                  <a16:creationId xmlns:a16="http://schemas.microsoft.com/office/drawing/2014/main" id="{2E6AB5B3-BCB9-A147-93C0-534DB3AE42B7}"/>
                </a:ext>
              </a:extLst>
            </p:cNvPr>
            <p:cNvSpPr/>
            <p:nvPr/>
          </p:nvSpPr>
          <p:spPr>
            <a:xfrm>
              <a:off x="1701959" y="10601836"/>
              <a:ext cx="4458854" cy="3046988"/>
            </a:xfrm>
            <a:prstGeom prst="rect">
              <a:avLst/>
            </a:prstGeom>
          </p:spPr>
          <p:txBody>
            <a:bodyPr wrap="square">
              <a:spAutoFit/>
            </a:bodyPr>
            <a:lstStyle/>
            <a:p>
              <a:pPr algn="ctr"/>
              <a:r>
                <a:rPr lang="en-US" sz="3200" dirty="0">
                  <a:solidFill>
                    <a:schemeClr val="bg2">
                      <a:lumMod val="10000"/>
                    </a:schemeClr>
                  </a:solidFill>
                </a:rPr>
                <a:t>Luca is 35 years old, he has worked for several years in the company and he is no longer impressed by the job, but he has a family and he has to work. He would like to change jobs, but he is paid well and he stays in the company.</a:t>
              </a:r>
              <a:endParaRPr lang="en-US" sz="3200" dirty="0">
                <a:solidFill>
                  <a:schemeClr val="bg2">
                    <a:lumMod val="10000"/>
                  </a:schemeClr>
                </a:solidFill>
                <a:latin typeface="Lato Light" panose="020F0502020204030203" pitchFamily="34" charset="0"/>
                <a:ea typeface="Lato Light" panose="020F0502020204030203" pitchFamily="34" charset="0"/>
                <a:cs typeface="Lato Light" panose="020F0502020204030203" pitchFamily="34" charset="0"/>
              </a:endParaRPr>
            </a:p>
          </p:txBody>
        </p:sp>
      </p:grpSp>
      <p:sp>
        <p:nvSpPr>
          <p:cNvPr id="30" name="Rectangle 64">
            <a:extLst>
              <a:ext uri="{FF2B5EF4-FFF2-40B4-BE49-F238E27FC236}">
                <a16:creationId xmlns:a16="http://schemas.microsoft.com/office/drawing/2014/main" id="{0E95CB30-1763-4C4F-9260-8F9F19513881}"/>
              </a:ext>
            </a:extLst>
          </p:cNvPr>
          <p:cNvSpPr/>
          <p:nvPr/>
        </p:nvSpPr>
        <p:spPr>
          <a:xfrm>
            <a:off x="9337431" y="1888498"/>
            <a:ext cx="5644661" cy="543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pic>
        <p:nvPicPr>
          <p:cNvPr id="12" name="Picture 2">
            <a:extLst>
              <a:ext uri="{FF2B5EF4-FFF2-40B4-BE49-F238E27FC236}">
                <a16:creationId xmlns:a16="http://schemas.microsoft.com/office/drawing/2014/main" id="{C32BB6D2-F81D-4E48-8D20-6531E77298C8}"/>
              </a:ext>
            </a:extLst>
          </p:cNvPr>
          <p:cNvPicPr>
            <a:picLocks noChangeAspect="1"/>
          </p:cNvPicPr>
          <p:nvPr/>
        </p:nvPicPr>
        <p:blipFill>
          <a:blip r:embed="rId3"/>
          <a:stretch>
            <a:fillRect/>
          </a:stretch>
        </p:blipFill>
        <p:spPr>
          <a:xfrm>
            <a:off x="3876335" y="3269030"/>
            <a:ext cx="3800016" cy="3800016"/>
          </a:xfrm>
          <a:prstGeom prst="rect">
            <a:avLst/>
          </a:prstGeom>
        </p:spPr>
      </p:pic>
      <p:cxnSp>
        <p:nvCxnSpPr>
          <p:cNvPr id="3" name="Connettore diritto 2">
            <a:extLst>
              <a:ext uri="{FF2B5EF4-FFF2-40B4-BE49-F238E27FC236}">
                <a16:creationId xmlns:a16="http://schemas.microsoft.com/office/drawing/2014/main" id="{01D2B1A3-DE92-4154-9417-8E92F9BC5E14}"/>
              </a:ext>
            </a:extLst>
          </p:cNvPr>
          <p:cNvCxnSpPr/>
          <p:nvPr/>
        </p:nvCxnSpPr>
        <p:spPr>
          <a:xfrm>
            <a:off x="11931162" y="3982358"/>
            <a:ext cx="158261" cy="5996354"/>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12513066"/>
      </p:ext>
    </p:extLst>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1">
            <a:extLst>
              <a:ext uri="{FF2B5EF4-FFF2-40B4-BE49-F238E27FC236}">
                <a16:creationId xmlns:a16="http://schemas.microsoft.com/office/drawing/2014/main" id="{4020B631-391C-44B8-BD40-EA631EDF7171}"/>
              </a:ext>
            </a:extLst>
          </p:cNvPr>
          <p:cNvGraphicFramePr>
            <a:graphicFrameLocks noGrp="1"/>
          </p:cNvGraphicFramePr>
          <p:nvPr>
            <p:ph type="pic" sz="quarter" idx="14"/>
            <p:extLst>
              <p:ext uri="{D42A27DB-BD31-4B8C-83A1-F6EECF244321}">
                <p14:modId xmlns:p14="http://schemas.microsoft.com/office/powerpoint/2010/main" val="3184108762"/>
              </p:ext>
            </p:extLst>
          </p:nvPr>
        </p:nvGraphicFramePr>
        <p:xfrm>
          <a:off x="1144229" y="3806889"/>
          <a:ext cx="10015182" cy="76566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1">
            <a:extLst>
              <a:ext uri="{FF2B5EF4-FFF2-40B4-BE49-F238E27FC236}">
                <a16:creationId xmlns:a16="http://schemas.microsoft.com/office/drawing/2014/main" id="{A9A78170-1B9F-4585-BD0F-966478C3C1CB}"/>
              </a:ext>
            </a:extLst>
          </p:cNvPr>
          <p:cNvGraphicFramePr>
            <a:graphicFrameLocks/>
          </p:cNvGraphicFramePr>
          <p:nvPr>
            <p:extLst>
              <p:ext uri="{D42A27DB-BD31-4B8C-83A1-F6EECF244321}">
                <p14:modId xmlns:p14="http://schemas.microsoft.com/office/powerpoint/2010/main" val="3246027732"/>
              </p:ext>
            </p:extLst>
          </p:nvPr>
        </p:nvGraphicFramePr>
        <p:xfrm>
          <a:off x="12882141" y="3806888"/>
          <a:ext cx="10015182" cy="7656609"/>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7">
            <a:extLst>
              <a:ext uri="{FF2B5EF4-FFF2-40B4-BE49-F238E27FC236}">
                <a16:creationId xmlns:a16="http://schemas.microsoft.com/office/drawing/2014/main" id="{9F38DD43-4C5B-49B5-AAFF-2FAA8A49DDD9}"/>
              </a:ext>
            </a:extLst>
          </p:cNvPr>
          <p:cNvSpPr txBox="1"/>
          <p:nvPr/>
        </p:nvSpPr>
        <p:spPr>
          <a:xfrm>
            <a:off x="0" y="716489"/>
            <a:ext cx="24377650" cy="1323439"/>
          </a:xfrm>
          <a:prstGeom prst="rect">
            <a:avLst/>
          </a:prstGeom>
          <a:noFill/>
          <a:ln>
            <a:noFill/>
          </a:ln>
        </p:spPr>
        <p:txBody>
          <a:bodyPr wrap="square" rtlCol="0">
            <a:spAutoFit/>
          </a:bodyPr>
          <a:lstStyle/>
          <a:p>
            <a:pPr algn="ctr"/>
            <a:r>
              <a:rPr lang="it-IT" sz="8000" b="1" dirty="0" err="1">
                <a:solidFill>
                  <a:schemeClr val="tx2"/>
                </a:solidFill>
                <a:latin typeface="Arial Rounded MT Bold" panose="020F0704030504030204" pitchFamily="34" charset="0"/>
              </a:rPr>
              <a:t>Questionnaires</a:t>
            </a:r>
            <a:endPar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endParaRPr>
          </a:p>
        </p:txBody>
      </p:sp>
      <p:sp>
        <p:nvSpPr>
          <p:cNvPr id="8" name="Rectangle 64">
            <a:extLst>
              <a:ext uri="{FF2B5EF4-FFF2-40B4-BE49-F238E27FC236}">
                <a16:creationId xmlns:a16="http://schemas.microsoft.com/office/drawing/2014/main" id="{3537AA4D-E8A4-48E7-88E2-95A0DCBE2207}"/>
              </a:ext>
            </a:extLst>
          </p:cNvPr>
          <p:cNvSpPr/>
          <p:nvPr/>
        </p:nvSpPr>
        <p:spPr>
          <a:xfrm>
            <a:off x="8915400" y="2017069"/>
            <a:ext cx="6646985"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Tree>
    <p:extLst>
      <p:ext uri="{BB962C8B-B14F-4D97-AF65-F5344CB8AC3E}">
        <p14:creationId xmlns:p14="http://schemas.microsoft.com/office/powerpoint/2010/main" val="1249567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1">
            <a:extLst>
              <a:ext uri="{FF2B5EF4-FFF2-40B4-BE49-F238E27FC236}">
                <a16:creationId xmlns:a16="http://schemas.microsoft.com/office/drawing/2014/main" id="{4020B631-391C-44B8-BD40-EA631EDF7171}"/>
              </a:ext>
            </a:extLst>
          </p:cNvPr>
          <p:cNvGraphicFramePr>
            <a:graphicFrameLocks noGrp="1"/>
          </p:cNvGraphicFramePr>
          <p:nvPr>
            <p:ph type="pic" sz="quarter" idx="14"/>
            <p:extLst>
              <p:ext uri="{D42A27DB-BD31-4B8C-83A1-F6EECF244321}">
                <p14:modId xmlns:p14="http://schemas.microsoft.com/office/powerpoint/2010/main" val="140446611"/>
              </p:ext>
            </p:extLst>
          </p:nvPr>
        </p:nvGraphicFramePr>
        <p:xfrm>
          <a:off x="2173643" y="2372536"/>
          <a:ext cx="10015182" cy="76566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 name="Chart 1">
            <a:extLst>
              <a:ext uri="{FF2B5EF4-FFF2-40B4-BE49-F238E27FC236}">
                <a16:creationId xmlns:a16="http://schemas.microsoft.com/office/drawing/2014/main" id="{A9A78170-1B9F-4585-BD0F-966478C3C1CB}"/>
              </a:ext>
            </a:extLst>
          </p:cNvPr>
          <p:cNvGraphicFramePr>
            <a:graphicFrameLocks/>
          </p:cNvGraphicFramePr>
          <p:nvPr>
            <p:extLst>
              <p:ext uri="{D42A27DB-BD31-4B8C-83A1-F6EECF244321}">
                <p14:modId xmlns:p14="http://schemas.microsoft.com/office/powerpoint/2010/main" val="503896279"/>
              </p:ext>
            </p:extLst>
          </p:nvPr>
        </p:nvGraphicFramePr>
        <p:xfrm>
          <a:off x="12882141" y="3806888"/>
          <a:ext cx="10015182" cy="7656609"/>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1">
            <a:extLst>
              <a:ext uri="{FF2B5EF4-FFF2-40B4-BE49-F238E27FC236}">
                <a16:creationId xmlns:a16="http://schemas.microsoft.com/office/drawing/2014/main" id="{631A70F7-4562-481B-B45F-759A7AC16129}"/>
              </a:ext>
            </a:extLst>
          </p:cNvPr>
          <p:cNvGraphicFramePr>
            <a:graphicFrameLocks/>
          </p:cNvGraphicFramePr>
          <p:nvPr>
            <p:extLst>
              <p:ext uri="{D42A27DB-BD31-4B8C-83A1-F6EECF244321}">
                <p14:modId xmlns:p14="http://schemas.microsoft.com/office/powerpoint/2010/main" val="2871470087"/>
              </p:ext>
            </p:extLst>
          </p:nvPr>
        </p:nvGraphicFramePr>
        <p:xfrm>
          <a:off x="1144229" y="3806889"/>
          <a:ext cx="10015182" cy="7656609"/>
        </p:xfrm>
        <a:graphic>
          <a:graphicData uri="http://schemas.openxmlformats.org/drawingml/2006/chart">
            <c:chart xmlns:c="http://schemas.openxmlformats.org/drawingml/2006/chart" xmlns:r="http://schemas.openxmlformats.org/officeDocument/2006/relationships" r:id="rId4"/>
          </a:graphicData>
        </a:graphic>
      </p:graphicFrame>
      <p:sp>
        <p:nvSpPr>
          <p:cNvPr id="11" name="Rectangle 64">
            <a:extLst>
              <a:ext uri="{FF2B5EF4-FFF2-40B4-BE49-F238E27FC236}">
                <a16:creationId xmlns:a16="http://schemas.microsoft.com/office/drawing/2014/main" id="{8FDC6F13-3B0E-43B1-AE7D-5C523F034BFB}"/>
              </a:ext>
            </a:extLst>
          </p:cNvPr>
          <p:cNvSpPr/>
          <p:nvPr/>
        </p:nvSpPr>
        <p:spPr>
          <a:xfrm>
            <a:off x="8880231" y="2017071"/>
            <a:ext cx="66294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7" name="TextBox 67">
            <a:extLst>
              <a:ext uri="{FF2B5EF4-FFF2-40B4-BE49-F238E27FC236}">
                <a16:creationId xmlns:a16="http://schemas.microsoft.com/office/drawing/2014/main" id="{C6F40CEC-6DAE-48D5-9EEE-A2914A084BE4}"/>
              </a:ext>
            </a:extLst>
          </p:cNvPr>
          <p:cNvSpPr txBox="1"/>
          <p:nvPr/>
        </p:nvSpPr>
        <p:spPr>
          <a:xfrm>
            <a:off x="-5737" y="693632"/>
            <a:ext cx="24377650" cy="1323439"/>
          </a:xfrm>
          <a:prstGeom prst="rect">
            <a:avLst/>
          </a:prstGeom>
          <a:noFill/>
          <a:ln>
            <a:noFill/>
          </a:ln>
        </p:spPr>
        <p:txBody>
          <a:bodyPr wrap="square" rtlCol="0">
            <a:spAutoFit/>
          </a:bodyPr>
          <a:lstStyle/>
          <a:p>
            <a:pPr algn="ctr"/>
            <a:r>
              <a:rPr lang="it-IT" sz="8000" b="1" dirty="0" err="1">
                <a:solidFill>
                  <a:schemeClr val="tx2"/>
                </a:solidFill>
                <a:latin typeface="Arial Rounded MT Bold" panose="020F0704030504030204" pitchFamily="34" charset="0"/>
              </a:rPr>
              <a:t>Questionnaires</a:t>
            </a:r>
            <a:endPar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endParaRPr>
          </a:p>
        </p:txBody>
      </p:sp>
    </p:spTree>
    <p:extLst>
      <p:ext uri="{BB962C8B-B14F-4D97-AF65-F5344CB8AC3E}">
        <p14:creationId xmlns:p14="http://schemas.microsoft.com/office/powerpoint/2010/main" val="2544969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Chart 1">
            <a:extLst>
              <a:ext uri="{FF2B5EF4-FFF2-40B4-BE49-F238E27FC236}">
                <a16:creationId xmlns:a16="http://schemas.microsoft.com/office/drawing/2014/main" id="{4020B631-391C-44B8-BD40-EA631EDF7171}"/>
              </a:ext>
            </a:extLst>
          </p:cNvPr>
          <p:cNvGraphicFramePr>
            <a:graphicFrameLocks noGrp="1"/>
          </p:cNvGraphicFramePr>
          <p:nvPr>
            <p:ph type="pic" sz="quarter" idx="14"/>
          </p:nvPr>
        </p:nvGraphicFramePr>
        <p:xfrm>
          <a:off x="2173643" y="2372536"/>
          <a:ext cx="10015182" cy="7656609"/>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hart 1">
            <a:extLst>
              <a:ext uri="{FF2B5EF4-FFF2-40B4-BE49-F238E27FC236}">
                <a16:creationId xmlns:a16="http://schemas.microsoft.com/office/drawing/2014/main" id="{631A70F7-4562-481B-B45F-759A7AC16129}"/>
              </a:ext>
            </a:extLst>
          </p:cNvPr>
          <p:cNvGraphicFramePr>
            <a:graphicFrameLocks/>
          </p:cNvGraphicFramePr>
          <p:nvPr>
            <p:extLst>
              <p:ext uri="{D42A27DB-BD31-4B8C-83A1-F6EECF244321}">
                <p14:modId xmlns:p14="http://schemas.microsoft.com/office/powerpoint/2010/main" val="821365061"/>
              </p:ext>
            </p:extLst>
          </p:nvPr>
        </p:nvGraphicFramePr>
        <p:xfrm>
          <a:off x="1144229" y="3806889"/>
          <a:ext cx="10015182" cy="7656609"/>
        </p:xfrm>
        <a:graphic>
          <a:graphicData uri="http://schemas.openxmlformats.org/drawingml/2006/chart">
            <c:chart xmlns:c="http://schemas.openxmlformats.org/drawingml/2006/chart" xmlns:r="http://schemas.openxmlformats.org/officeDocument/2006/relationships" r:id="rId3"/>
          </a:graphicData>
        </a:graphic>
      </p:graphicFrame>
      <p:sp>
        <p:nvSpPr>
          <p:cNvPr id="7" name="Rectangle 64">
            <a:extLst>
              <a:ext uri="{FF2B5EF4-FFF2-40B4-BE49-F238E27FC236}">
                <a16:creationId xmlns:a16="http://schemas.microsoft.com/office/drawing/2014/main" id="{CB6F9695-5D0F-474A-AAC8-6CC962801F5F}"/>
              </a:ext>
            </a:extLst>
          </p:cNvPr>
          <p:cNvSpPr/>
          <p:nvPr/>
        </p:nvSpPr>
        <p:spPr>
          <a:xfrm>
            <a:off x="8845062" y="1918785"/>
            <a:ext cx="6734907"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endParaRPr>
          </a:p>
        </p:txBody>
      </p:sp>
      <p:sp>
        <p:nvSpPr>
          <p:cNvPr id="8" name="TextBox 67">
            <a:extLst>
              <a:ext uri="{FF2B5EF4-FFF2-40B4-BE49-F238E27FC236}">
                <a16:creationId xmlns:a16="http://schemas.microsoft.com/office/drawing/2014/main" id="{73DDCD04-8FDE-46B4-8520-1F46DFDE60EA}"/>
              </a:ext>
            </a:extLst>
          </p:cNvPr>
          <p:cNvSpPr txBox="1"/>
          <p:nvPr/>
        </p:nvSpPr>
        <p:spPr>
          <a:xfrm>
            <a:off x="0" y="641065"/>
            <a:ext cx="24377650" cy="1323439"/>
          </a:xfrm>
          <a:prstGeom prst="rect">
            <a:avLst/>
          </a:prstGeom>
          <a:noFill/>
          <a:ln>
            <a:noFill/>
          </a:ln>
        </p:spPr>
        <p:txBody>
          <a:bodyPr wrap="square" rtlCol="0">
            <a:spAutoFit/>
          </a:bodyPr>
          <a:lstStyle/>
          <a:p>
            <a:pPr algn="ctr"/>
            <a:r>
              <a:rPr lang="it-IT" sz="8000" b="1" dirty="0" err="1">
                <a:solidFill>
                  <a:schemeClr val="tx2"/>
                </a:solidFill>
                <a:latin typeface="Arial Rounded MT Bold" panose="020F0704030504030204" pitchFamily="34" charset="0"/>
              </a:rPr>
              <a:t>Questionnaires</a:t>
            </a:r>
            <a:endParaRPr lang="en-US" sz="8000" b="1" dirty="0">
              <a:solidFill>
                <a:schemeClr val="tx2"/>
              </a:solidFill>
              <a:latin typeface="Arial Rounded MT Bold" panose="020F0704030504030204" pitchFamily="34" charset="0"/>
              <a:ea typeface="Lato Black" panose="020F0502020204030203" pitchFamily="34" charset="0"/>
              <a:cs typeface="Lato Black" panose="020F0502020204030203" pitchFamily="34" charset="0"/>
            </a:endParaRPr>
          </a:p>
        </p:txBody>
      </p:sp>
      <p:graphicFrame>
        <p:nvGraphicFramePr>
          <p:cNvPr id="9" name="Chart 1">
            <a:extLst>
              <a:ext uri="{FF2B5EF4-FFF2-40B4-BE49-F238E27FC236}">
                <a16:creationId xmlns:a16="http://schemas.microsoft.com/office/drawing/2014/main" id="{D109BE56-BA52-4A5A-B115-6A16449CF253}"/>
              </a:ext>
            </a:extLst>
          </p:cNvPr>
          <p:cNvGraphicFramePr>
            <a:graphicFrameLocks/>
          </p:cNvGraphicFramePr>
          <p:nvPr>
            <p:extLst>
              <p:ext uri="{D42A27DB-BD31-4B8C-83A1-F6EECF244321}">
                <p14:modId xmlns:p14="http://schemas.microsoft.com/office/powerpoint/2010/main" val="4078751158"/>
              </p:ext>
            </p:extLst>
          </p:nvPr>
        </p:nvGraphicFramePr>
        <p:xfrm>
          <a:off x="12212515" y="3959289"/>
          <a:ext cx="10015182" cy="765660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91160041"/>
      </p:ext>
    </p:extLst>
  </p:cSld>
  <p:clrMapOvr>
    <a:masterClrMapping/>
  </p:clrMapOvr>
</p:sld>
</file>

<file path=ppt/theme/theme1.xml><?xml version="1.0" encoding="utf-8"?>
<a:theme xmlns:a="http://schemas.openxmlformats.org/drawingml/2006/main" name="Default Theme">
  <a:themeElements>
    <a:clrScheme name="Custom 201">
      <a:dk1>
        <a:srgbClr val="737571"/>
      </a:dk1>
      <a:lt1>
        <a:srgbClr val="FFFFFF"/>
      </a:lt1>
      <a:dk2>
        <a:srgbClr val="44546A"/>
      </a:dk2>
      <a:lt2>
        <a:srgbClr val="E7E6E6"/>
      </a:lt2>
      <a:accent1>
        <a:srgbClr val="263445"/>
      </a:accent1>
      <a:accent2>
        <a:srgbClr val="EEB057"/>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936</TotalTime>
  <Words>1615</Words>
  <Application>Microsoft Office PowerPoint</Application>
  <PresentationFormat>Personalizzato</PresentationFormat>
  <Paragraphs>249</Paragraphs>
  <Slides>29</Slides>
  <Notes>23</Notes>
  <HiddenSlides>0</HiddenSlides>
  <MMClips>0</MMClips>
  <ScaleCrop>false</ScaleCrop>
  <HeadingPairs>
    <vt:vector size="6" baseType="variant">
      <vt:variant>
        <vt:lpstr>Caratteri utilizzati</vt:lpstr>
      </vt:variant>
      <vt:variant>
        <vt:i4>11</vt:i4>
      </vt:variant>
      <vt:variant>
        <vt:lpstr>Tema</vt:lpstr>
      </vt:variant>
      <vt:variant>
        <vt:i4>1</vt:i4>
      </vt:variant>
      <vt:variant>
        <vt:lpstr>Titoli diapositive</vt:lpstr>
      </vt:variant>
      <vt:variant>
        <vt:i4>29</vt:i4>
      </vt:variant>
    </vt:vector>
  </HeadingPairs>
  <TitlesOfParts>
    <vt:vector size="41" baseType="lpstr">
      <vt:lpstr>Arial</vt:lpstr>
      <vt:lpstr>Arial Rounded MT Bold</vt:lpstr>
      <vt:lpstr>Ink Free</vt:lpstr>
      <vt:lpstr>Lato</vt:lpstr>
      <vt:lpstr>Lato Black</vt:lpstr>
      <vt:lpstr>Lato Light</vt:lpstr>
      <vt:lpstr>Montserrat</vt:lpstr>
      <vt:lpstr>Montserrat Hairline</vt:lpstr>
      <vt:lpstr>Montserrat Light</vt:lpstr>
      <vt:lpstr>Raleway Black</vt:lpstr>
      <vt:lpstr>Raleway Light</vt:lpstr>
      <vt:lpstr>Default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leonardo salvucci</dc:creator>
  <cp:lastModifiedBy>leonardo salvucci</cp:lastModifiedBy>
  <cp:revision>76</cp:revision>
  <cp:lastPrinted>2019-03-26T11:30:59Z</cp:lastPrinted>
  <dcterms:created xsi:type="dcterms:W3CDTF">2019-03-24T12:06:03Z</dcterms:created>
  <dcterms:modified xsi:type="dcterms:W3CDTF">2019-06-10T11:34:15Z</dcterms:modified>
</cp:coreProperties>
</file>